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56" r:id="rId2"/>
    <p:sldId id="297" r:id="rId3"/>
    <p:sldId id="298" r:id="rId4"/>
    <p:sldId id="301" r:id="rId5"/>
    <p:sldId id="302" r:id="rId6"/>
    <p:sldId id="303" r:id="rId7"/>
    <p:sldId id="305" r:id="rId8"/>
    <p:sldId id="306" r:id="rId9"/>
    <p:sldId id="307" r:id="rId10"/>
    <p:sldId id="304" r:id="rId11"/>
    <p:sldId id="308" r:id="rId12"/>
    <p:sldId id="311" r:id="rId13"/>
    <p:sldId id="309" r:id="rId14"/>
    <p:sldId id="271" r:id="rId15"/>
  </p:sldIdLst>
  <p:sldSz cx="9144000" cy="6858000" type="screen4x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29EE7294-EDE4-4389-946B-3BB12F4ADB22}">
          <p14:sldIdLst>
            <p14:sldId id="256"/>
            <p14:sldId id="297"/>
            <p14:sldId id="298"/>
            <p14:sldId id="301"/>
            <p14:sldId id="302"/>
            <p14:sldId id="303"/>
            <p14:sldId id="305"/>
            <p14:sldId id="306"/>
            <p14:sldId id="307"/>
            <p14:sldId id="304"/>
            <p14:sldId id="308"/>
            <p14:sldId id="311"/>
            <p14:sldId id="309"/>
            <p14:sldId id="27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4754"/>
    <a:srgbClr val="4D4D4D"/>
    <a:srgbClr val="569283"/>
    <a:srgbClr val="91DFD6"/>
    <a:srgbClr val="8F8D51"/>
    <a:srgbClr val="DEE381"/>
    <a:srgbClr val="91D4D2"/>
    <a:srgbClr val="FDF9ED"/>
    <a:srgbClr val="BE0602"/>
    <a:srgbClr val="0035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0217" autoAdjust="0"/>
  </p:normalViewPr>
  <p:slideViewPr>
    <p:cSldViewPr>
      <p:cViewPr varScale="1">
        <p:scale>
          <a:sx n="67" d="100"/>
          <a:sy n="67" d="100"/>
        </p:scale>
        <p:origin x="-1829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C300C4-47CB-4E94-B3C1-D604D2A85164}" type="doc">
      <dgm:prSet loTypeId="urn:microsoft.com/office/officeart/2005/8/layout/vProcess5" loCatId="process" qsTypeId="urn:microsoft.com/office/officeart/2005/8/quickstyle/3d2" qsCatId="3D" csTypeId="urn:microsoft.com/office/officeart/2005/8/colors/accent5_1" csCatId="accent5" phldr="1"/>
      <dgm:spPr/>
      <dgm:t>
        <a:bodyPr/>
        <a:lstStyle/>
        <a:p>
          <a:endParaRPr lang="ru-RU"/>
        </a:p>
      </dgm:t>
    </dgm:pt>
    <dgm:pt modelId="{7A44C61B-3BB5-47EE-B572-575927463C3C}">
      <dgm:prSet phldrT="[Текст]" custT="1"/>
      <dgm:spPr/>
      <dgm:t>
        <a:bodyPr/>
        <a:lstStyle/>
        <a:p>
          <a:r>
            <a:rPr lang="ru-RU" sz="1600" dirty="0" smtClean="0"/>
            <a:t>Договор о ЕАЭС (вступил в действие с 01.01.2015) статья  54, Приложение 11</a:t>
          </a:r>
          <a:endParaRPr lang="ru-RU" sz="1600" dirty="0"/>
        </a:p>
      </dgm:t>
    </dgm:pt>
    <dgm:pt modelId="{91964886-C4DE-4832-81F4-9F9AF26A7EE6}" type="parTrans" cxnId="{5CB50FDA-7FBB-43E0-B771-C11ACC8ECF53}">
      <dgm:prSet/>
      <dgm:spPr/>
      <dgm:t>
        <a:bodyPr/>
        <a:lstStyle/>
        <a:p>
          <a:endParaRPr lang="ru-RU"/>
        </a:p>
      </dgm:t>
    </dgm:pt>
    <dgm:pt modelId="{BD206275-252D-4E6C-92B0-9CCF2EA94CB4}" type="sibTrans" cxnId="{5CB50FDA-7FBB-43E0-B771-C11ACC8ECF53}">
      <dgm:prSet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AF1FF290-5438-42F5-83C4-0694F4430CF8}">
      <dgm:prSet phldrT="[Текст]"/>
      <dgm:spPr/>
      <dgm:t>
        <a:bodyPr/>
        <a:lstStyle/>
        <a:p>
          <a:r>
            <a:rPr lang="ru-RU" b="1" dirty="0" smtClean="0"/>
            <a:t>проект Закона «Об оценке соответствия техническим требованиям и аккредитации органов по оценке соответствия» </a:t>
          </a:r>
          <a:r>
            <a:rPr lang="ru-RU" dirty="0" smtClean="0"/>
            <a:t>(внесение законопроекта в Палату представителей Национального собрания РБ </a:t>
          </a:r>
          <a:r>
            <a:rPr lang="ru-RU" b="1" dirty="0" smtClean="0"/>
            <a:t>в ноябре 2015</a:t>
          </a:r>
          <a:r>
            <a:rPr lang="ru-RU" dirty="0" smtClean="0"/>
            <a:t>) </a:t>
          </a:r>
          <a:endParaRPr lang="ru-RU" dirty="0"/>
        </a:p>
      </dgm:t>
    </dgm:pt>
    <dgm:pt modelId="{84C24665-2E50-4B5D-954E-B1697E01046A}" type="parTrans" cxnId="{D7609486-0D07-48A9-943F-0E3E7F5F417E}">
      <dgm:prSet/>
      <dgm:spPr/>
      <dgm:t>
        <a:bodyPr/>
        <a:lstStyle/>
        <a:p>
          <a:endParaRPr lang="ru-RU"/>
        </a:p>
      </dgm:t>
    </dgm:pt>
    <dgm:pt modelId="{81A4A9F8-6FA5-4D22-ACC5-EE1B12BD55E6}" type="sibTrans" cxnId="{D7609486-0D07-48A9-943F-0E3E7F5F417E}">
      <dgm:prSet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7AA8FB41-8573-4828-8386-1F7688D6B33B}">
      <dgm:prSet phldrT="[Текст]" custT="1"/>
      <dgm:spPr/>
      <dgm:t>
        <a:bodyPr/>
        <a:lstStyle/>
        <a:p>
          <a:r>
            <a:rPr lang="ru-RU" sz="1600" dirty="0" smtClean="0"/>
            <a:t>Правила аккредитации, утв. Постановлением Госстандарта № 27 от 31 мая 2011 года</a:t>
          </a:r>
          <a:endParaRPr lang="ru-RU" sz="1600" dirty="0"/>
        </a:p>
      </dgm:t>
    </dgm:pt>
    <dgm:pt modelId="{B552A716-A0F1-461B-83F0-4D0FAAEA4D9A}" type="parTrans" cxnId="{2F6ABE52-3D9A-47F2-97C7-15C935714C4C}">
      <dgm:prSet/>
      <dgm:spPr/>
      <dgm:t>
        <a:bodyPr/>
        <a:lstStyle/>
        <a:p>
          <a:endParaRPr lang="ru-RU"/>
        </a:p>
      </dgm:t>
    </dgm:pt>
    <dgm:pt modelId="{BA2746D5-A64A-4FA5-BFB1-554FB17A9CD5}" type="sibTrans" cxnId="{2F6ABE52-3D9A-47F2-97C7-15C935714C4C}">
      <dgm:prSet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6EB67617-F080-46EC-BD87-A725A3624935}">
      <dgm:prSet phldrT="[Текст]" custT="1"/>
      <dgm:spPr/>
      <dgm:t>
        <a:bodyPr/>
        <a:lstStyle/>
        <a:p>
          <a:r>
            <a:rPr lang="ru-RU" sz="1600" dirty="0" smtClean="0"/>
            <a:t>ТКП</a:t>
          </a:r>
          <a:r>
            <a:rPr lang="en-US" sz="1600" dirty="0" smtClean="0"/>
            <a:t> 50</a:t>
          </a:r>
          <a:r>
            <a:rPr lang="ru-RU" sz="1600" dirty="0" smtClean="0"/>
            <a:t>.10-2011 НСА РБ. Порядок аккредитации</a:t>
          </a:r>
        </a:p>
        <a:p>
          <a:r>
            <a:rPr lang="ru-RU" sz="1600" dirty="0" smtClean="0"/>
            <a:t>ТКП</a:t>
          </a:r>
          <a:r>
            <a:rPr lang="en-US" sz="1600" dirty="0" smtClean="0"/>
            <a:t> 50</a:t>
          </a:r>
          <a:r>
            <a:rPr lang="ru-RU" sz="1600" dirty="0" smtClean="0"/>
            <a:t>.15-2011 НСА РБ. Реестр. Структура и порядок ведения</a:t>
          </a:r>
          <a:endParaRPr lang="ru-RU" sz="1600" dirty="0"/>
        </a:p>
      </dgm:t>
    </dgm:pt>
    <dgm:pt modelId="{2D07A015-D7E5-408F-97E3-BDE56247C777}" type="parTrans" cxnId="{1B6715F7-0716-4376-8A03-FADF98F9B8CD}">
      <dgm:prSet/>
      <dgm:spPr/>
      <dgm:t>
        <a:bodyPr/>
        <a:lstStyle/>
        <a:p>
          <a:endParaRPr lang="ru-RU"/>
        </a:p>
      </dgm:t>
    </dgm:pt>
    <dgm:pt modelId="{CA5401D1-D048-4664-B547-64A8AC69730B}" type="sibTrans" cxnId="{1B6715F7-0716-4376-8A03-FADF98F9B8CD}">
      <dgm:prSet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F10FCC45-FE27-4FBE-997C-9C0C825F218B}">
      <dgm:prSet phldrT="[Текст]" custT="1"/>
      <dgm:spPr>
        <a:ln>
          <a:prstDash val="dash"/>
        </a:ln>
      </dgm:spPr>
      <dgm:t>
        <a:bodyPr/>
        <a:lstStyle/>
        <a:p>
          <a:r>
            <a:rPr lang="ru-RU" sz="1600" dirty="0" smtClean="0"/>
            <a:t>проекты Постановлений</a:t>
          </a:r>
          <a:r>
            <a:rPr lang="en-US" sz="1600" dirty="0" smtClean="0"/>
            <a:t> </a:t>
          </a:r>
          <a:r>
            <a:rPr lang="ru-RU" sz="1600" dirty="0" smtClean="0"/>
            <a:t>СМ и Госстандарта </a:t>
          </a:r>
          <a:endParaRPr lang="ru-RU" sz="1600" dirty="0"/>
        </a:p>
      </dgm:t>
    </dgm:pt>
    <dgm:pt modelId="{7EEB0379-E61C-445A-9694-8CF79D67F2F4}" type="parTrans" cxnId="{E2E0F546-9EF0-4960-A9A6-F818A0B7CB0E}">
      <dgm:prSet/>
      <dgm:spPr/>
      <dgm:t>
        <a:bodyPr/>
        <a:lstStyle/>
        <a:p>
          <a:endParaRPr lang="ru-RU"/>
        </a:p>
      </dgm:t>
    </dgm:pt>
    <dgm:pt modelId="{CDC64AE0-2742-48DE-83C9-CF28623EBD74}" type="sibTrans" cxnId="{E2E0F546-9EF0-4960-A9A6-F818A0B7CB0E}">
      <dgm:prSet/>
      <dgm:spPr/>
      <dgm:t>
        <a:bodyPr/>
        <a:lstStyle/>
        <a:p>
          <a:endParaRPr lang="ru-RU"/>
        </a:p>
      </dgm:t>
    </dgm:pt>
    <dgm:pt modelId="{65F5DA5B-6E43-4758-B21D-8AA699C78C65}">
      <dgm:prSet phldrT="[Текст]"/>
      <dgm:spPr/>
      <dgm:t>
        <a:bodyPr/>
        <a:lstStyle/>
        <a:p>
          <a:endParaRPr lang="ru-RU" dirty="0"/>
        </a:p>
      </dgm:t>
    </dgm:pt>
    <dgm:pt modelId="{0F20C3E5-E6F3-4FDB-98B2-486477596B22}" type="parTrans" cxnId="{1E27B9AE-0780-41D4-A328-13639B43A401}">
      <dgm:prSet/>
      <dgm:spPr/>
      <dgm:t>
        <a:bodyPr/>
        <a:lstStyle/>
        <a:p>
          <a:endParaRPr lang="ru-RU"/>
        </a:p>
      </dgm:t>
    </dgm:pt>
    <dgm:pt modelId="{2C0E6353-D8E1-474C-ABFF-170691B0D4C2}" type="sibTrans" cxnId="{1E27B9AE-0780-41D4-A328-13639B43A401}">
      <dgm:prSet/>
      <dgm:spPr/>
      <dgm:t>
        <a:bodyPr/>
        <a:lstStyle/>
        <a:p>
          <a:endParaRPr lang="ru-RU"/>
        </a:p>
      </dgm:t>
    </dgm:pt>
    <dgm:pt modelId="{D75760A6-6847-4F64-B0F8-A8174DFBC291}" type="pres">
      <dgm:prSet presAssocID="{FFC300C4-47CB-4E94-B3C1-D604D2A85164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4BFE435-1FC8-4FE8-9929-D2F3FEBD3628}" type="pres">
      <dgm:prSet presAssocID="{FFC300C4-47CB-4E94-B3C1-D604D2A85164}" presName="dummyMaxCanvas" presStyleCnt="0">
        <dgm:presLayoutVars/>
      </dgm:prSet>
      <dgm:spPr/>
    </dgm:pt>
    <dgm:pt modelId="{B949D075-D3E0-4B55-A008-77E663E2921E}" type="pres">
      <dgm:prSet presAssocID="{FFC300C4-47CB-4E94-B3C1-D604D2A85164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92A212-00E4-46A6-9F12-ABF135070F43}" type="pres">
      <dgm:prSet presAssocID="{FFC300C4-47CB-4E94-B3C1-D604D2A85164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5B7183-291C-4A80-9046-A1DB6229CD5E}" type="pres">
      <dgm:prSet presAssocID="{FFC300C4-47CB-4E94-B3C1-D604D2A85164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B0A5DB-83C4-45DA-BD1E-43258BA23BE8}" type="pres">
      <dgm:prSet presAssocID="{FFC300C4-47CB-4E94-B3C1-D604D2A85164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8EE15A-C5B7-44DC-9CF6-2A421F731793}" type="pres">
      <dgm:prSet presAssocID="{FFC300C4-47CB-4E94-B3C1-D604D2A85164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84DAC4-4529-43EF-B76D-9AD460979738}" type="pres">
      <dgm:prSet presAssocID="{FFC300C4-47CB-4E94-B3C1-D604D2A85164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666B09-41F0-4F3C-8154-98355857D91A}" type="pres">
      <dgm:prSet presAssocID="{FFC300C4-47CB-4E94-B3C1-D604D2A85164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53A0AC-F105-4F3E-910F-C497365BFFAB}" type="pres">
      <dgm:prSet presAssocID="{FFC300C4-47CB-4E94-B3C1-D604D2A85164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A08A1A-BA36-4AA3-84AB-A8E0C03B309B}" type="pres">
      <dgm:prSet presAssocID="{FFC300C4-47CB-4E94-B3C1-D604D2A85164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A8B3C9-5893-45EF-8C48-13E98855EA5E}" type="pres">
      <dgm:prSet presAssocID="{FFC300C4-47CB-4E94-B3C1-D604D2A85164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0079EB-0090-46BA-8BB8-8B70BC0CFE98}" type="pres">
      <dgm:prSet presAssocID="{FFC300C4-47CB-4E94-B3C1-D604D2A85164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47489B-9E79-4AE3-A696-93426B5CE3BE}" type="pres">
      <dgm:prSet presAssocID="{FFC300C4-47CB-4E94-B3C1-D604D2A85164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C2BD01-93A7-4117-820D-97815F90398D}" type="pres">
      <dgm:prSet presAssocID="{FFC300C4-47CB-4E94-B3C1-D604D2A85164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A76057-7D6E-4D4A-894D-65287BA4729A}" type="pres">
      <dgm:prSet presAssocID="{FFC300C4-47CB-4E94-B3C1-D604D2A85164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2E0F546-9EF0-4960-A9A6-F818A0B7CB0E}" srcId="{FFC300C4-47CB-4E94-B3C1-D604D2A85164}" destId="{F10FCC45-FE27-4FBE-997C-9C0C825F218B}" srcOrd="4" destOrd="0" parTransId="{7EEB0379-E61C-445A-9694-8CF79D67F2F4}" sibTransId="{CDC64AE0-2742-48DE-83C9-CF28623EBD74}"/>
    <dgm:cxn modelId="{5CB50FDA-7FBB-43E0-B771-C11ACC8ECF53}" srcId="{FFC300C4-47CB-4E94-B3C1-D604D2A85164}" destId="{7A44C61B-3BB5-47EE-B572-575927463C3C}" srcOrd="0" destOrd="0" parTransId="{91964886-C4DE-4832-81F4-9F9AF26A7EE6}" sibTransId="{BD206275-252D-4E6C-92B0-9CCF2EA94CB4}"/>
    <dgm:cxn modelId="{D7609486-0D07-48A9-943F-0E3E7F5F417E}" srcId="{FFC300C4-47CB-4E94-B3C1-D604D2A85164}" destId="{AF1FF290-5438-42F5-83C4-0694F4430CF8}" srcOrd="1" destOrd="0" parTransId="{84C24665-2E50-4B5D-954E-B1697E01046A}" sibTransId="{81A4A9F8-6FA5-4D22-ACC5-EE1B12BD55E6}"/>
    <dgm:cxn modelId="{78C59962-8F20-4709-883F-DBBEB3656639}" type="presOf" srcId="{F10FCC45-FE27-4FBE-997C-9C0C825F218B}" destId="{D0A76057-7D6E-4D4A-894D-65287BA4729A}" srcOrd="1" destOrd="0" presId="urn:microsoft.com/office/officeart/2005/8/layout/vProcess5"/>
    <dgm:cxn modelId="{2F6ABE52-3D9A-47F2-97C7-15C935714C4C}" srcId="{FFC300C4-47CB-4E94-B3C1-D604D2A85164}" destId="{7AA8FB41-8573-4828-8386-1F7688D6B33B}" srcOrd="2" destOrd="0" parTransId="{B552A716-A0F1-461B-83F0-4D0FAAEA4D9A}" sibTransId="{BA2746D5-A64A-4FA5-BFB1-554FB17A9CD5}"/>
    <dgm:cxn modelId="{109A0BE9-3F46-4F2E-A88F-1404F1FDEE67}" type="presOf" srcId="{81A4A9F8-6FA5-4D22-ACC5-EE1B12BD55E6}" destId="{B8666B09-41F0-4F3C-8154-98355857D91A}" srcOrd="0" destOrd="0" presId="urn:microsoft.com/office/officeart/2005/8/layout/vProcess5"/>
    <dgm:cxn modelId="{1B6715F7-0716-4376-8A03-FADF98F9B8CD}" srcId="{FFC300C4-47CB-4E94-B3C1-D604D2A85164}" destId="{6EB67617-F080-46EC-BD87-A725A3624935}" srcOrd="3" destOrd="0" parTransId="{2D07A015-D7E5-408F-97E3-BDE56247C777}" sibTransId="{CA5401D1-D048-4664-B547-64A8AC69730B}"/>
    <dgm:cxn modelId="{BEE2D79E-EB46-4A1F-AE88-BE58EE34E1BE}" type="presOf" srcId="{F10FCC45-FE27-4FBE-997C-9C0C825F218B}" destId="{478EE15A-C5B7-44DC-9CF6-2A421F731793}" srcOrd="0" destOrd="0" presId="urn:microsoft.com/office/officeart/2005/8/layout/vProcess5"/>
    <dgm:cxn modelId="{B6E4CD18-085D-4E11-9FC0-DF8D76389066}" type="presOf" srcId="{BD206275-252D-4E6C-92B0-9CCF2EA94CB4}" destId="{8184DAC4-4529-43EF-B76D-9AD460979738}" srcOrd="0" destOrd="0" presId="urn:microsoft.com/office/officeart/2005/8/layout/vProcess5"/>
    <dgm:cxn modelId="{340B0690-BD1C-4462-8469-74600CDFCC4A}" type="presOf" srcId="{CA5401D1-D048-4664-B547-64A8AC69730B}" destId="{5CA08A1A-BA36-4AA3-84AB-A8E0C03B309B}" srcOrd="0" destOrd="0" presId="urn:microsoft.com/office/officeart/2005/8/layout/vProcess5"/>
    <dgm:cxn modelId="{64C79D51-06AE-4ED9-8204-E52CDC093410}" type="presOf" srcId="{7AA8FB41-8573-4828-8386-1F7688D6B33B}" destId="{5B5B7183-291C-4A80-9046-A1DB6229CD5E}" srcOrd="0" destOrd="0" presId="urn:microsoft.com/office/officeart/2005/8/layout/vProcess5"/>
    <dgm:cxn modelId="{1E27B9AE-0780-41D4-A328-13639B43A401}" srcId="{FFC300C4-47CB-4E94-B3C1-D604D2A85164}" destId="{65F5DA5B-6E43-4758-B21D-8AA699C78C65}" srcOrd="5" destOrd="0" parTransId="{0F20C3E5-E6F3-4FDB-98B2-486477596B22}" sibTransId="{2C0E6353-D8E1-474C-ABFF-170691B0D4C2}"/>
    <dgm:cxn modelId="{802707AD-D2F2-4164-A235-D53C5A692E7F}" type="presOf" srcId="{6EB67617-F080-46EC-BD87-A725A3624935}" destId="{BDB0A5DB-83C4-45DA-BD1E-43258BA23BE8}" srcOrd="0" destOrd="0" presId="urn:microsoft.com/office/officeart/2005/8/layout/vProcess5"/>
    <dgm:cxn modelId="{3D287194-0BAB-4075-91F9-25648C17F7FF}" type="presOf" srcId="{BA2746D5-A64A-4FA5-BFB1-554FB17A9CD5}" destId="{AE53A0AC-F105-4F3E-910F-C497365BFFAB}" srcOrd="0" destOrd="0" presId="urn:microsoft.com/office/officeart/2005/8/layout/vProcess5"/>
    <dgm:cxn modelId="{4B6D2B12-C533-4EF8-A391-DE743B9EF904}" type="presOf" srcId="{FFC300C4-47CB-4E94-B3C1-D604D2A85164}" destId="{D75760A6-6847-4F64-B0F8-A8174DFBC291}" srcOrd="0" destOrd="0" presId="urn:microsoft.com/office/officeart/2005/8/layout/vProcess5"/>
    <dgm:cxn modelId="{4A1D08DA-B6F1-4072-993D-D4D5DF16017A}" type="presOf" srcId="{AF1FF290-5438-42F5-83C4-0694F4430CF8}" destId="{2792A212-00E4-46A6-9F12-ABF135070F43}" srcOrd="0" destOrd="0" presId="urn:microsoft.com/office/officeart/2005/8/layout/vProcess5"/>
    <dgm:cxn modelId="{53EC5C70-771A-4368-9690-963D0A641F8D}" type="presOf" srcId="{7A44C61B-3BB5-47EE-B572-575927463C3C}" destId="{09A8B3C9-5893-45EF-8C48-13E98855EA5E}" srcOrd="1" destOrd="0" presId="urn:microsoft.com/office/officeart/2005/8/layout/vProcess5"/>
    <dgm:cxn modelId="{6D65F506-3215-4FB3-A209-F7D6E8C2663B}" type="presOf" srcId="{AF1FF290-5438-42F5-83C4-0694F4430CF8}" destId="{0B0079EB-0090-46BA-8BB8-8B70BC0CFE98}" srcOrd="1" destOrd="0" presId="urn:microsoft.com/office/officeart/2005/8/layout/vProcess5"/>
    <dgm:cxn modelId="{AE50192C-AAF6-48BB-8755-B8D8CF9E5733}" type="presOf" srcId="{7AA8FB41-8573-4828-8386-1F7688D6B33B}" destId="{0747489B-9E79-4AE3-A696-93426B5CE3BE}" srcOrd="1" destOrd="0" presId="urn:microsoft.com/office/officeart/2005/8/layout/vProcess5"/>
    <dgm:cxn modelId="{11B46482-D4F0-46E3-A6FA-6EBFE18ED40D}" type="presOf" srcId="{7A44C61B-3BB5-47EE-B572-575927463C3C}" destId="{B949D075-D3E0-4B55-A008-77E663E2921E}" srcOrd="0" destOrd="0" presId="urn:microsoft.com/office/officeart/2005/8/layout/vProcess5"/>
    <dgm:cxn modelId="{0B752D8B-2D1C-4E98-A633-31C52B239475}" type="presOf" srcId="{6EB67617-F080-46EC-BD87-A725A3624935}" destId="{B8C2BD01-93A7-4117-820D-97815F90398D}" srcOrd="1" destOrd="0" presId="urn:microsoft.com/office/officeart/2005/8/layout/vProcess5"/>
    <dgm:cxn modelId="{F6393A45-1BB8-49C0-BBC6-823EED15D119}" type="presParOf" srcId="{D75760A6-6847-4F64-B0F8-A8174DFBC291}" destId="{E4BFE435-1FC8-4FE8-9929-D2F3FEBD3628}" srcOrd="0" destOrd="0" presId="urn:microsoft.com/office/officeart/2005/8/layout/vProcess5"/>
    <dgm:cxn modelId="{B0268B39-D1D2-43E3-9D85-A78146B4ABE4}" type="presParOf" srcId="{D75760A6-6847-4F64-B0F8-A8174DFBC291}" destId="{B949D075-D3E0-4B55-A008-77E663E2921E}" srcOrd="1" destOrd="0" presId="urn:microsoft.com/office/officeart/2005/8/layout/vProcess5"/>
    <dgm:cxn modelId="{759A1673-E551-41B6-A654-04595BF653E0}" type="presParOf" srcId="{D75760A6-6847-4F64-B0F8-A8174DFBC291}" destId="{2792A212-00E4-46A6-9F12-ABF135070F43}" srcOrd="2" destOrd="0" presId="urn:microsoft.com/office/officeart/2005/8/layout/vProcess5"/>
    <dgm:cxn modelId="{0964087C-82FD-4AC3-B783-2B45C05177B6}" type="presParOf" srcId="{D75760A6-6847-4F64-B0F8-A8174DFBC291}" destId="{5B5B7183-291C-4A80-9046-A1DB6229CD5E}" srcOrd="3" destOrd="0" presId="urn:microsoft.com/office/officeart/2005/8/layout/vProcess5"/>
    <dgm:cxn modelId="{B6828018-FA04-4AD2-981C-D8E9398F1A48}" type="presParOf" srcId="{D75760A6-6847-4F64-B0F8-A8174DFBC291}" destId="{BDB0A5DB-83C4-45DA-BD1E-43258BA23BE8}" srcOrd="4" destOrd="0" presId="urn:microsoft.com/office/officeart/2005/8/layout/vProcess5"/>
    <dgm:cxn modelId="{1867578B-76C8-4A93-BE4C-7AE31C71AE9F}" type="presParOf" srcId="{D75760A6-6847-4F64-B0F8-A8174DFBC291}" destId="{478EE15A-C5B7-44DC-9CF6-2A421F731793}" srcOrd="5" destOrd="0" presId="urn:microsoft.com/office/officeart/2005/8/layout/vProcess5"/>
    <dgm:cxn modelId="{AEFA7928-AB53-40AE-AA8A-71EFD1F6FC6E}" type="presParOf" srcId="{D75760A6-6847-4F64-B0F8-A8174DFBC291}" destId="{8184DAC4-4529-43EF-B76D-9AD460979738}" srcOrd="6" destOrd="0" presId="urn:microsoft.com/office/officeart/2005/8/layout/vProcess5"/>
    <dgm:cxn modelId="{748C6E84-5721-43B6-BCAA-9D024EB97896}" type="presParOf" srcId="{D75760A6-6847-4F64-B0F8-A8174DFBC291}" destId="{B8666B09-41F0-4F3C-8154-98355857D91A}" srcOrd="7" destOrd="0" presId="urn:microsoft.com/office/officeart/2005/8/layout/vProcess5"/>
    <dgm:cxn modelId="{A8C6A9DB-38D7-4ECB-BD54-695F55DDED21}" type="presParOf" srcId="{D75760A6-6847-4F64-B0F8-A8174DFBC291}" destId="{AE53A0AC-F105-4F3E-910F-C497365BFFAB}" srcOrd="8" destOrd="0" presId="urn:microsoft.com/office/officeart/2005/8/layout/vProcess5"/>
    <dgm:cxn modelId="{2B1C4F75-FAF3-4702-9497-306EF1D29048}" type="presParOf" srcId="{D75760A6-6847-4F64-B0F8-A8174DFBC291}" destId="{5CA08A1A-BA36-4AA3-84AB-A8E0C03B309B}" srcOrd="9" destOrd="0" presId="urn:microsoft.com/office/officeart/2005/8/layout/vProcess5"/>
    <dgm:cxn modelId="{3A6496AF-28D4-4DB8-83FA-56B23176022C}" type="presParOf" srcId="{D75760A6-6847-4F64-B0F8-A8174DFBC291}" destId="{09A8B3C9-5893-45EF-8C48-13E98855EA5E}" srcOrd="10" destOrd="0" presId="urn:microsoft.com/office/officeart/2005/8/layout/vProcess5"/>
    <dgm:cxn modelId="{28C27D7A-95D9-4197-8862-6DE896D35CED}" type="presParOf" srcId="{D75760A6-6847-4F64-B0F8-A8174DFBC291}" destId="{0B0079EB-0090-46BA-8BB8-8B70BC0CFE98}" srcOrd="11" destOrd="0" presId="urn:microsoft.com/office/officeart/2005/8/layout/vProcess5"/>
    <dgm:cxn modelId="{74880CC2-5670-4739-97F9-D6295E3DD26A}" type="presParOf" srcId="{D75760A6-6847-4F64-B0F8-A8174DFBC291}" destId="{0747489B-9E79-4AE3-A696-93426B5CE3BE}" srcOrd="12" destOrd="0" presId="urn:microsoft.com/office/officeart/2005/8/layout/vProcess5"/>
    <dgm:cxn modelId="{DAAD4588-8830-4B4C-AB4C-48CCB845C3A4}" type="presParOf" srcId="{D75760A6-6847-4F64-B0F8-A8174DFBC291}" destId="{B8C2BD01-93A7-4117-820D-97815F90398D}" srcOrd="13" destOrd="0" presId="urn:microsoft.com/office/officeart/2005/8/layout/vProcess5"/>
    <dgm:cxn modelId="{6A99DA00-2DB9-485C-BF2B-501AC5017D58}" type="presParOf" srcId="{D75760A6-6847-4F64-B0F8-A8174DFBC291}" destId="{D0A76057-7D6E-4D4A-894D-65287BA4729A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E4C737B-7BD1-4F1D-B5FD-C2EDE630ED8B}" type="doc">
      <dgm:prSet loTypeId="urn:microsoft.com/office/officeart/2005/8/layout/hProcess4" loCatId="process" qsTypeId="urn:microsoft.com/office/officeart/2005/8/quickstyle/simple3" qsCatId="simple" csTypeId="urn:microsoft.com/office/officeart/2005/8/colors/accent6_2" csCatId="accent6" phldr="1"/>
      <dgm:spPr/>
      <dgm:t>
        <a:bodyPr/>
        <a:lstStyle/>
        <a:p>
          <a:endParaRPr lang="ru-RU"/>
        </a:p>
      </dgm:t>
    </dgm:pt>
    <dgm:pt modelId="{5BCF5166-7D00-4C2C-8AD8-1E1B93C3437B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4D4D4D"/>
              </a:solidFill>
              <a:latin typeface="Century Gothic" panose="020B0502020202020204" pitchFamily="34" charset="0"/>
            </a:rPr>
            <a:t>подбор</a:t>
          </a:r>
          <a:endParaRPr lang="ru-RU" sz="1800" b="1" dirty="0">
            <a:solidFill>
              <a:srgbClr val="4D4D4D"/>
            </a:solidFill>
            <a:latin typeface="Century Gothic" panose="020B0502020202020204" pitchFamily="34" charset="0"/>
          </a:endParaRPr>
        </a:p>
      </dgm:t>
    </dgm:pt>
    <dgm:pt modelId="{E3D546F0-D6AF-4E63-B32E-20BCDAC589E4}" type="parTrans" cxnId="{AFAA170E-B6B1-4D4A-BFCC-DA27E2800B98}">
      <dgm:prSet/>
      <dgm:spPr/>
      <dgm:t>
        <a:bodyPr/>
        <a:lstStyle/>
        <a:p>
          <a:endParaRPr lang="ru-RU"/>
        </a:p>
      </dgm:t>
    </dgm:pt>
    <dgm:pt modelId="{894D9094-03F4-4BBC-83F1-5ED9E0E15A39}" type="sibTrans" cxnId="{AFAA170E-B6B1-4D4A-BFCC-DA27E2800B98}">
      <dgm:prSet/>
      <dgm:spPr/>
      <dgm:t>
        <a:bodyPr/>
        <a:lstStyle/>
        <a:p>
          <a:endParaRPr lang="ru-RU"/>
        </a:p>
      </dgm:t>
    </dgm:pt>
    <dgm:pt modelId="{FDB4960C-9033-4234-8CF2-C469B9EBE903}">
      <dgm:prSet phldrT="[Текст]" custT="1"/>
      <dgm:spPr/>
      <dgm:t>
        <a:bodyPr/>
        <a:lstStyle/>
        <a:p>
          <a:r>
            <a:rPr lang="ru-RU" sz="1400" dirty="0" smtClean="0"/>
            <a:t>сформирована база из </a:t>
          </a:r>
          <a:r>
            <a:rPr lang="ru-RU" sz="2400" b="1" dirty="0" smtClean="0">
              <a:solidFill>
                <a:srgbClr val="AA4754"/>
              </a:solidFill>
            </a:rPr>
            <a:t>749</a:t>
          </a:r>
          <a:r>
            <a:rPr lang="ru-RU" sz="2400" dirty="0" smtClean="0">
              <a:solidFill>
                <a:srgbClr val="AA4754"/>
              </a:solidFill>
            </a:rPr>
            <a:t> </a:t>
          </a:r>
          <a:r>
            <a:rPr lang="ru-RU" sz="1400" dirty="0" smtClean="0"/>
            <a:t>экспертов</a:t>
          </a:r>
          <a:endParaRPr lang="ru-RU" sz="1400" dirty="0"/>
        </a:p>
      </dgm:t>
    </dgm:pt>
    <dgm:pt modelId="{5108B917-E490-4E61-86AB-8A279755E1A6}" type="parTrans" cxnId="{76B8C15E-12B7-469B-981A-505585136238}">
      <dgm:prSet/>
      <dgm:spPr/>
      <dgm:t>
        <a:bodyPr/>
        <a:lstStyle/>
        <a:p>
          <a:endParaRPr lang="ru-RU"/>
        </a:p>
      </dgm:t>
    </dgm:pt>
    <dgm:pt modelId="{2AB4A9BE-4570-4D46-B8FF-395E4B319E4B}" type="sibTrans" cxnId="{76B8C15E-12B7-469B-981A-505585136238}">
      <dgm:prSet/>
      <dgm:spPr/>
      <dgm:t>
        <a:bodyPr/>
        <a:lstStyle/>
        <a:p>
          <a:endParaRPr lang="ru-RU"/>
        </a:p>
      </dgm:t>
    </dgm:pt>
    <dgm:pt modelId="{C68E43B1-FFCB-4BC4-A832-993FB5D7C025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4D4D4D"/>
              </a:solidFill>
              <a:latin typeface="Century Gothic" panose="020B0502020202020204" pitchFamily="34" charset="0"/>
            </a:rPr>
            <a:t>обучение</a:t>
          </a:r>
          <a:endParaRPr lang="ru-RU" sz="1800" b="1" dirty="0">
            <a:solidFill>
              <a:srgbClr val="4D4D4D"/>
            </a:solidFill>
            <a:latin typeface="Century Gothic" panose="020B0502020202020204" pitchFamily="34" charset="0"/>
          </a:endParaRPr>
        </a:p>
      </dgm:t>
    </dgm:pt>
    <dgm:pt modelId="{8CB1946A-0360-4D20-896C-84EEC26BEBEB}" type="parTrans" cxnId="{8901A79F-D829-4A26-9564-89559B30CD99}">
      <dgm:prSet/>
      <dgm:spPr/>
      <dgm:t>
        <a:bodyPr/>
        <a:lstStyle/>
        <a:p>
          <a:endParaRPr lang="ru-RU"/>
        </a:p>
      </dgm:t>
    </dgm:pt>
    <dgm:pt modelId="{655D1AE4-912D-4C1C-B995-6367BFA2EBC8}" type="sibTrans" cxnId="{8901A79F-D829-4A26-9564-89559B30CD99}">
      <dgm:prSet/>
      <dgm:spPr/>
      <dgm:t>
        <a:bodyPr/>
        <a:lstStyle/>
        <a:p>
          <a:endParaRPr lang="ru-RU"/>
        </a:p>
      </dgm:t>
    </dgm:pt>
    <dgm:pt modelId="{0016D04A-4E0A-4A7B-959B-44FC52F26A85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AA4754"/>
              </a:solidFill>
            </a:rPr>
            <a:t>53</a:t>
          </a:r>
          <a:r>
            <a:rPr lang="ru-RU" sz="1400" dirty="0" smtClean="0"/>
            <a:t> тренинга для экспертов по аккредитации</a:t>
          </a:r>
          <a:endParaRPr lang="ru-RU" sz="1400" dirty="0"/>
        </a:p>
      </dgm:t>
    </dgm:pt>
    <dgm:pt modelId="{E95BD77D-882A-421D-9A72-FB9DE559D3AA}" type="parTrans" cxnId="{5F4F1CFD-90B2-4F20-A164-40539DC2F4EE}">
      <dgm:prSet/>
      <dgm:spPr/>
      <dgm:t>
        <a:bodyPr/>
        <a:lstStyle/>
        <a:p>
          <a:endParaRPr lang="ru-RU"/>
        </a:p>
      </dgm:t>
    </dgm:pt>
    <dgm:pt modelId="{517AFA32-97EB-4D90-8AD2-DA69578B1ECD}" type="sibTrans" cxnId="{5F4F1CFD-90B2-4F20-A164-40539DC2F4EE}">
      <dgm:prSet/>
      <dgm:spPr/>
      <dgm:t>
        <a:bodyPr/>
        <a:lstStyle/>
        <a:p>
          <a:endParaRPr lang="ru-RU"/>
        </a:p>
      </dgm:t>
    </dgm:pt>
    <dgm:pt modelId="{B3FEF031-C691-466F-B1F7-22162E956D73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AA4754"/>
              </a:solidFill>
            </a:rPr>
            <a:t>12</a:t>
          </a:r>
          <a:r>
            <a:rPr lang="ru-RU" sz="1400" dirty="0" smtClean="0"/>
            <a:t> тренингов для специалистов ООС</a:t>
          </a:r>
          <a:endParaRPr lang="ru-RU" sz="1400" dirty="0"/>
        </a:p>
      </dgm:t>
    </dgm:pt>
    <dgm:pt modelId="{3EA5DFC8-F47B-4CB5-93F0-5E5604E8FA2F}" type="parTrans" cxnId="{05B78FBD-B137-4FF2-9715-5C469A24DB60}">
      <dgm:prSet/>
      <dgm:spPr/>
      <dgm:t>
        <a:bodyPr/>
        <a:lstStyle/>
        <a:p>
          <a:endParaRPr lang="ru-RU"/>
        </a:p>
      </dgm:t>
    </dgm:pt>
    <dgm:pt modelId="{754F3CDC-0F6E-4D21-9BF5-BE0AC16F0FEF}" type="sibTrans" cxnId="{05B78FBD-B137-4FF2-9715-5C469A24DB60}">
      <dgm:prSet/>
      <dgm:spPr/>
      <dgm:t>
        <a:bodyPr/>
        <a:lstStyle/>
        <a:p>
          <a:endParaRPr lang="ru-RU"/>
        </a:p>
      </dgm:t>
    </dgm:pt>
    <dgm:pt modelId="{E79D6BB7-9D1B-417C-B8C0-598734E3219E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4D4D4D"/>
              </a:solidFill>
              <a:latin typeface="Century Gothic" panose="020B0502020202020204" pitchFamily="34" charset="0"/>
            </a:rPr>
            <a:t>аттестация</a:t>
          </a:r>
          <a:endParaRPr lang="ru-RU" sz="1800" b="1" dirty="0">
            <a:solidFill>
              <a:srgbClr val="4D4D4D"/>
            </a:solidFill>
            <a:latin typeface="Century Gothic" panose="020B0502020202020204" pitchFamily="34" charset="0"/>
          </a:endParaRPr>
        </a:p>
      </dgm:t>
    </dgm:pt>
    <dgm:pt modelId="{3FA8B44B-57A3-486E-96F8-1B461A1BCE35}" type="parTrans" cxnId="{5E7F7C22-D4B8-4011-87C5-BBC12F229D97}">
      <dgm:prSet/>
      <dgm:spPr/>
      <dgm:t>
        <a:bodyPr/>
        <a:lstStyle/>
        <a:p>
          <a:endParaRPr lang="ru-RU"/>
        </a:p>
      </dgm:t>
    </dgm:pt>
    <dgm:pt modelId="{3198C80F-55BB-40B0-8809-180F1F02A7B0}" type="sibTrans" cxnId="{5E7F7C22-D4B8-4011-87C5-BBC12F229D97}">
      <dgm:prSet/>
      <dgm:spPr/>
      <dgm:t>
        <a:bodyPr/>
        <a:lstStyle/>
        <a:p>
          <a:endParaRPr lang="ru-RU"/>
        </a:p>
      </dgm:t>
    </dgm:pt>
    <dgm:pt modelId="{3EEBCCD8-7FE5-44A0-BD9B-C314FE5A3838}">
      <dgm:prSet phldrT="[Текст]" custT="1"/>
      <dgm:spPr/>
      <dgm:t>
        <a:bodyPr/>
        <a:lstStyle/>
        <a:p>
          <a:r>
            <a:rPr lang="ru-RU" sz="1400" dirty="0" smtClean="0"/>
            <a:t>аттестовано </a:t>
          </a:r>
          <a:r>
            <a:rPr lang="ru-RU" sz="2400" b="1" dirty="0" smtClean="0">
              <a:solidFill>
                <a:srgbClr val="AA4754"/>
              </a:solidFill>
            </a:rPr>
            <a:t>380</a:t>
          </a:r>
          <a:r>
            <a:rPr lang="ru-RU" sz="1400" dirty="0" smtClean="0"/>
            <a:t> штатных и привлекаемых экспертов</a:t>
          </a:r>
          <a:endParaRPr lang="ru-RU" sz="1400" dirty="0"/>
        </a:p>
      </dgm:t>
    </dgm:pt>
    <dgm:pt modelId="{CDAE2609-5423-42E4-BACB-65C075FA2E53}" type="parTrans" cxnId="{90583393-FD3D-4F26-B189-0EEA88F8D255}">
      <dgm:prSet/>
      <dgm:spPr/>
      <dgm:t>
        <a:bodyPr/>
        <a:lstStyle/>
        <a:p>
          <a:endParaRPr lang="ru-RU"/>
        </a:p>
      </dgm:t>
    </dgm:pt>
    <dgm:pt modelId="{7CE608AB-F06F-4CA0-9129-363DB5CE18D7}" type="sibTrans" cxnId="{90583393-FD3D-4F26-B189-0EEA88F8D255}">
      <dgm:prSet/>
      <dgm:spPr/>
      <dgm:t>
        <a:bodyPr/>
        <a:lstStyle/>
        <a:p>
          <a:endParaRPr lang="ru-RU"/>
        </a:p>
      </dgm:t>
    </dgm:pt>
    <dgm:pt modelId="{553F9BF9-4727-42A1-B449-5A3ABA97EC75}">
      <dgm:prSet phldrT="[Текст]" custT="1"/>
      <dgm:spPr/>
      <dgm:t>
        <a:bodyPr/>
        <a:lstStyle/>
        <a:p>
          <a:r>
            <a:rPr lang="ru-RU" sz="1400" dirty="0" smtClean="0"/>
            <a:t>проведено </a:t>
          </a:r>
          <a:r>
            <a:rPr lang="ru-RU" sz="2400" b="1" dirty="0" smtClean="0">
              <a:solidFill>
                <a:srgbClr val="AA4754"/>
              </a:solidFill>
            </a:rPr>
            <a:t>300</a:t>
          </a:r>
          <a:r>
            <a:rPr lang="ru-RU" sz="1400" dirty="0" smtClean="0"/>
            <a:t> мероприятий по мониторингу:</a:t>
          </a:r>
          <a:endParaRPr lang="ru-RU" sz="1400" dirty="0"/>
        </a:p>
      </dgm:t>
    </dgm:pt>
    <dgm:pt modelId="{1CBAC440-B558-4A03-AB0B-76FF4451D75C}" type="parTrans" cxnId="{798308C7-873C-4B90-AE36-942B9214DAFD}">
      <dgm:prSet/>
      <dgm:spPr/>
      <dgm:t>
        <a:bodyPr/>
        <a:lstStyle/>
        <a:p>
          <a:endParaRPr lang="ru-RU"/>
        </a:p>
      </dgm:t>
    </dgm:pt>
    <dgm:pt modelId="{94916937-5D66-436B-8DC9-5D6B6648BF45}" type="sibTrans" cxnId="{798308C7-873C-4B90-AE36-942B9214DAFD}">
      <dgm:prSet/>
      <dgm:spPr/>
      <dgm:t>
        <a:bodyPr/>
        <a:lstStyle/>
        <a:p>
          <a:endParaRPr lang="ru-RU"/>
        </a:p>
      </dgm:t>
    </dgm:pt>
    <dgm:pt modelId="{5CE26340-728D-483F-AD9D-C0506DF49F29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4D4D4D"/>
              </a:solidFill>
              <a:latin typeface="Century Gothic" panose="020B0502020202020204" pitchFamily="34" charset="0"/>
            </a:rPr>
            <a:t>мониторинг</a:t>
          </a:r>
          <a:endParaRPr lang="ru-RU" sz="1800" b="1" dirty="0">
            <a:solidFill>
              <a:srgbClr val="4D4D4D"/>
            </a:solidFill>
            <a:latin typeface="Century Gothic" panose="020B0502020202020204" pitchFamily="34" charset="0"/>
          </a:endParaRPr>
        </a:p>
      </dgm:t>
    </dgm:pt>
    <dgm:pt modelId="{30FB144B-0CAF-401F-B1EC-2BF49088BB5A}" type="parTrans" cxnId="{1D5847C0-1E10-44E8-94E4-4403ABE74135}">
      <dgm:prSet/>
      <dgm:spPr/>
      <dgm:t>
        <a:bodyPr/>
        <a:lstStyle/>
        <a:p>
          <a:endParaRPr lang="ru-RU"/>
        </a:p>
      </dgm:t>
    </dgm:pt>
    <dgm:pt modelId="{81C81605-07C1-47F2-B881-B33B72B192D0}" type="sibTrans" cxnId="{1D5847C0-1E10-44E8-94E4-4403ABE74135}">
      <dgm:prSet/>
      <dgm:spPr/>
      <dgm:t>
        <a:bodyPr/>
        <a:lstStyle/>
        <a:p>
          <a:endParaRPr lang="ru-RU"/>
        </a:p>
      </dgm:t>
    </dgm:pt>
    <dgm:pt modelId="{7B343B2F-A180-40F7-BE91-36AED3BF8CFD}">
      <dgm:prSet phldrT="[Текст]" custT="1"/>
      <dgm:spPr/>
      <dgm:t>
        <a:bodyPr/>
        <a:lstStyle/>
        <a:p>
          <a:r>
            <a:rPr lang="ru-RU" sz="1400" dirty="0" smtClean="0"/>
            <a:t>выданы области компетентности (присвоен технический код)</a:t>
          </a:r>
          <a:endParaRPr lang="ru-RU" sz="1400" dirty="0"/>
        </a:p>
      </dgm:t>
    </dgm:pt>
    <dgm:pt modelId="{78BCACEE-444E-4B6A-ACC6-B647938F763A}" type="parTrans" cxnId="{1475AC60-BB48-4DDC-A6C3-53CA6687A52D}">
      <dgm:prSet/>
      <dgm:spPr/>
      <dgm:t>
        <a:bodyPr/>
        <a:lstStyle/>
        <a:p>
          <a:endParaRPr lang="ru-RU"/>
        </a:p>
      </dgm:t>
    </dgm:pt>
    <dgm:pt modelId="{B92307E7-6F8A-48A6-9CBD-59277D9B1309}" type="sibTrans" cxnId="{1475AC60-BB48-4DDC-A6C3-53CA6687A52D}">
      <dgm:prSet/>
      <dgm:spPr/>
      <dgm:t>
        <a:bodyPr/>
        <a:lstStyle/>
        <a:p>
          <a:endParaRPr lang="ru-RU"/>
        </a:p>
      </dgm:t>
    </dgm:pt>
    <dgm:pt modelId="{C7107960-401C-4421-AA18-4218F2A1F160}">
      <dgm:prSet phldrT="[Текст]" custT="1"/>
      <dgm:spPr/>
      <dgm:t>
        <a:bodyPr/>
        <a:lstStyle/>
        <a:p>
          <a:r>
            <a:rPr lang="ru-RU" sz="1400" dirty="0" smtClean="0"/>
            <a:t>наблюдение </a:t>
          </a:r>
          <a:endParaRPr lang="ru-RU" sz="1400" dirty="0"/>
        </a:p>
      </dgm:t>
    </dgm:pt>
    <dgm:pt modelId="{90376FB1-8089-4714-9C8A-35D11FFD2ABF}" type="parTrans" cxnId="{CE85AC0A-B07F-49D2-BAFF-C1CD439F0B40}">
      <dgm:prSet/>
      <dgm:spPr/>
      <dgm:t>
        <a:bodyPr/>
        <a:lstStyle/>
        <a:p>
          <a:endParaRPr lang="ru-RU"/>
        </a:p>
      </dgm:t>
    </dgm:pt>
    <dgm:pt modelId="{D17EAA9C-5B97-457C-9A36-7D475CEF5201}" type="sibTrans" cxnId="{CE85AC0A-B07F-49D2-BAFF-C1CD439F0B40}">
      <dgm:prSet/>
      <dgm:spPr/>
      <dgm:t>
        <a:bodyPr/>
        <a:lstStyle/>
        <a:p>
          <a:endParaRPr lang="ru-RU"/>
        </a:p>
      </dgm:t>
    </dgm:pt>
    <dgm:pt modelId="{30D481EE-10E1-49CD-960D-833A8C6B6497}">
      <dgm:prSet phldrT="[Текст]" custT="1"/>
      <dgm:spPr/>
      <dgm:t>
        <a:bodyPr/>
        <a:lstStyle/>
        <a:p>
          <a:r>
            <a:rPr lang="ru-RU" sz="1400" dirty="0" smtClean="0"/>
            <a:t>анализ записей</a:t>
          </a:r>
          <a:endParaRPr lang="ru-RU" sz="1400" dirty="0"/>
        </a:p>
      </dgm:t>
    </dgm:pt>
    <dgm:pt modelId="{FFDC56D1-3C7E-4C0F-A678-4226938A353A}" type="parTrans" cxnId="{2FADA6F7-CE33-4503-8639-535FB2ED21A7}">
      <dgm:prSet/>
      <dgm:spPr/>
      <dgm:t>
        <a:bodyPr/>
        <a:lstStyle/>
        <a:p>
          <a:endParaRPr lang="ru-RU"/>
        </a:p>
      </dgm:t>
    </dgm:pt>
    <dgm:pt modelId="{7B196209-68C6-4108-B0B5-A1ED669BA84D}" type="sibTrans" cxnId="{2FADA6F7-CE33-4503-8639-535FB2ED21A7}">
      <dgm:prSet/>
      <dgm:spPr/>
      <dgm:t>
        <a:bodyPr/>
        <a:lstStyle/>
        <a:p>
          <a:endParaRPr lang="ru-RU"/>
        </a:p>
      </dgm:t>
    </dgm:pt>
    <dgm:pt modelId="{BE60B3AD-FA1C-416C-AEDB-B817F914255B}">
      <dgm:prSet phldrT="[Текст]" custT="1"/>
      <dgm:spPr/>
      <dgm:t>
        <a:bodyPr/>
        <a:lstStyle/>
        <a:p>
          <a:r>
            <a:rPr lang="ru-RU" sz="1400" dirty="0" smtClean="0"/>
            <a:t>собеседование</a:t>
          </a:r>
          <a:endParaRPr lang="ru-RU" sz="1400" dirty="0"/>
        </a:p>
      </dgm:t>
    </dgm:pt>
    <dgm:pt modelId="{8D0A96B6-A026-487B-A212-3C48ED76C2BF}" type="parTrans" cxnId="{A6BA26B6-A676-4A60-915C-E664620C0AE0}">
      <dgm:prSet/>
      <dgm:spPr/>
      <dgm:t>
        <a:bodyPr/>
        <a:lstStyle/>
        <a:p>
          <a:endParaRPr lang="ru-RU"/>
        </a:p>
      </dgm:t>
    </dgm:pt>
    <dgm:pt modelId="{A67FF865-4BE6-43B5-B013-13A5B5CAAFFC}" type="sibTrans" cxnId="{A6BA26B6-A676-4A60-915C-E664620C0AE0}">
      <dgm:prSet/>
      <dgm:spPr/>
      <dgm:t>
        <a:bodyPr/>
        <a:lstStyle/>
        <a:p>
          <a:endParaRPr lang="ru-RU"/>
        </a:p>
      </dgm:t>
    </dgm:pt>
    <dgm:pt modelId="{4A6DEFC1-D9AA-40D2-A593-51C3F73FEFBA}">
      <dgm:prSet phldrT="[Текст]" custT="1"/>
      <dgm:spPr/>
      <dgm:t>
        <a:bodyPr/>
        <a:lstStyle/>
        <a:p>
          <a:r>
            <a:rPr lang="ru-RU" sz="1400" dirty="0" smtClean="0"/>
            <a:t>тестирование</a:t>
          </a:r>
          <a:endParaRPr lang="ru-RU" sz="1400" dirty="0"/>
        </a:p>
      </dgm:t>
    </dgm:pt>
    <dgm:pt modelId="{EC375102-7123-4581-A454-A8576698C243}" type="parTrans" cxnId="{4E889A86-6AD0-45B2-8E93-1B2824396A7D}">
      <dgm:prSet/>
      <dgm:spPr/>
      <dgm:t>
        <a:bodyPr/>
        <a:lstStyle/>
        <a:p>
          <a:endParaRPr lang="ru-RU"/>
        </a:p>
      </dgm:t>
    </dgm:pt>
    <dgm:pt modelId="{054996D9-718A-4BE1-8602-23AFDEB51821}" type="sibTrans" cxnId="{4E889A86-6AD0-45B2-8E93-1B2824396A7D}">
      <dgm:prSet/>
      <dgm:spPr/>
      <dgm:t>
        <a:bodyPr/>
        <a:lstStyle/>
        <a:p>
          <a:endParaRPr lang="ru-RU"/>
        </a:p>
      </dgm:t>
    </dgm:pt>
    <dgm:pt modelId="{AD0E91F9-52BF-4AB9-8A67-F85B928EA733}">
      <dgm:prSet phldrT="[Текст]" custT="1"/>
      <dgm:spPr/>
      <dgm:t>
        <a:bodyPr/>
        <a:lstStyle/>
        <a:p>
          <a:r>
            <a:rPr lang="ru-RU" sz="1400" dirty="0" smtClean="0"/>
            <a:t>сформирован план мониторинга на 2015 год</a:t>
          </a:r>
          <a:endParaRPr lang="ru-RU" sz="1400" dirty="0"/>
        </a:p>
      </dgm:t>
    </dgm:pt>
    <dgm:pt modelId="{C59D6184-E637-4F2A-968E-B7F482E23405}" type="parTrans" cxnId="{7AE632D5-5F53-45F7-83B1-329E8AE9F99D}">
      <dgm:prSet/>
      <dgm:spPr/>
      <dgm:t>
        <a:bodyPr/>
        <a:lstStyle/>
        <a:p>
          <a:endParaRPr lang="ru-RU"/>
        </a:p>
      </dgm:t>
    </dgm:pt>
    <dgm:pt modelId="{90125871-9316-4109-8E72-D2FB43824311}" type="sibTrans" cxnId="{7AE632D5-5F53-45F7-83B1-329E8AE9F99D}">
      <dgm:prSet/>
      <dgm:spPr/>
      <dgm:t>
        <a:bodyPr/>
        <a:lstStyle/>
        <a:p>
          <a:endParaRPr lang="ru-RU"/>
        </a:p>
      </dgm:t>
    </dgm:pt>
    <dgm:pt modelId="{A6CD1413-7977-469F-BB51-DE9138C734CF}">
      <dgm:prSet phldrT="[Текст]" custT="1"/>
      <dgm:spPr/>
      <dgm:t>
        <a:bodyPr/>
        <a:lstStyle/>
        <a:p>
          <a:r>
            <a:rPr lang="ru-RU" sz="1400" dirty="0" smtClean="0"/>
            <a:t>доступна на сайте БГЦА </a:t>
          </a:r>
          <a:r>
            <a:rPr lang="en-US" sz="1400" dirty="0" smtClean="0"/>
            <a:t>www.bsca.by</a:t>
          </a:r>
          <a:endParaRPr lang="ru-RU" sz="1400" dirty="0"/>
        </a:p>
      </dgm:t>
    </dgm:pt>
    <dgm:pt modelId="{FFB2189C-8298-4607-B5BB-97C68453D8AF}" type="parTrans" cxnId="{3908C401-04CD-42A2-B17B-8472204325D5}">
      <dgm:prSet/>
      <dgm:spPr/>
      <dgm:t>
        <a:bodyPr/>
        <a:lstStyle/>
        <a:p>
          <a:endParaRPr lang="ru-RU"/>
        </a:p>
      </dgm:t>
    </dgm:pt>
    <dgm:pt modelId="{13E05085-E173-4F5B-9CB9-B7C559492FAC}" type="sibTrans" cxnId="{3908C401-04CD-42A2-B17B-8472204325D5}">
      <dgm:prSet/>
      <dgm:spPr/>
      <dgm:t>
        <a:bodyPr/>
        <a:lstStyle/>
        <a:p>
          <a:endParaRPr lang="ru-RU"/>
        </a:p>
      </dgm:t>
    </dgm:pt>
    <dgm:pt modelId="{1958EAD7-0F5D-4828-B6FD-AFBB4CC3FB70}" type="pres">
      <dgm:prSet presAssocID="{8E4C737B-7BD1-4F1D-B5FD-C2EDE630ED8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D7978CC-7366-42FC-8D97-F2EB05D278B4}" type="pres">
      <dgm:prSet presAssocID="{8E4C737B-7BD1-4F1D-B5FD-C2EDE630ED8B}" presName="tSp" presStyleCnt="0"/>
      <dgm:spPr/>
    </dgm:pt>
    <dgm:pt modelId="{C68E3DD5-4B3A-42AB-90E1-CA62D7E40DA1}" type="pres">
      <dgm:prSet presAssocID="{8E4C737B-7BD1-4F1D-B5FD-C2EDE630ED8B}" presName="bSp" presStyleCnt="0"/>
      <dgm:spPr/>
    </dgm:pt>
    <dgm:pt modelId="{76A0998D-040F-43B4-B26E-8E26B9B0FCE9}" type="pres">
      <dgm:prSet presAssocID="{8E4C737B-7BD1-4F1D-B5FD-C2EDE630ED8B}" presName="process" presStyleCnt="0"/>
      <dgm:spPr/>
    </dgm:pt>
    <dgm:pt modelId="{F430FD5E-C0BE-4C92-86BA-56997CD7D1E7}" type="pres">
      <dgm:prSet presAssocID="{5BCF5166-7D00-4C2C-8AD8-1E1B93C3437B}" presName="composite1" presStyleCnt="0"/>
      <dgm:spPr/>
    </dgm:pt>
    <dgm:pt modelId="{39503788-FCC1-45F7-BA6B-D92AFAAD4811}" type="pres">
      <dgm:prSet presAssocID="{5BCF5166-7D00-4C2C-8AD8-1E1B93C3437B}" presName="dummyNode1" presStyleLbl="node1" presStyleIdx="0" presStyleCnt="4"/>
      <dgm:spPr/>
    </dgm:pt>
    <dgm:pt modelId="{8CEFBD6E-4388-4D29-AF24-DA09297826E8}" type="pres">
      <dgm:prSet presAssocID="{5BCF5166-7D00-4C2C-8AD8-1E1B93C3437B}" presName="childNode1" presStyleLbl="bgAcc1" presStyleIdx="0" presStyleCnt="4" custScaleY="2001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C13F16-2381-476D-973A-E2B3A8B34FCC}" type="pres">
      <dgm:prSet presAssocID="{5BCF5166-7D00-4C2C-8AD8-1E1B93C3437B}" presName="childNode1tx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487F25-8DE2-40E2-900A-E464FB888C44}" type="pres">
      <dgm:prSet presAssocID="{5BCF5166-7D00-4C2C-8AD8-1E1B93C3437B}" presName="parentNode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EB5A0C-1D3C-4667-904C-F7C2ECC2EAAC}" type="pres">
      <dgm:prSet presAssocID="{5BCF5166-7D00-4C2C-8AD8-1E1B93C3437B}" presName="connSite1" presStyleCnt="0"/>
      <dgm:spPr/>
    </dgm:pt>
    <dgm:pt modelId="{EB038646-C63E-4F77-B91E-EE1D714157EF}" type="pres">
      <dgm:prSet presAssocID="{894D9094-03F4-4BBC-83F1-5ED9E0E15A39}" presName="Name9" presStyleLbl="sibTrans2D1" presStyleIdx="0" presStyleCnt="3" custLinFactNeighborX="5666" custLinFactNeighborY="25752"/>
      <dgm:spPr/>
      <dgm:t>
        <a:bodyPr/>
        <a:lstStyle/>
        <a:p>
          <a:endParaRPr lang="ru-RU"/>
        </a:p>
      </dgm:t>
    </dgm:pt>
    <dgm:pt modelId="{1409BAD6-B602-4C32-966B-6B89E8D30D0F}" type="pres">
      <dgm:prSet presAssocID="{C68E43B1-FFCB-4BC4-A832-993FB5D7C025}" presName="composite2" presStyleCnt="0"/>
      <dgm:spPr/>
    </dgm:pt>
    <dgm:pt modelId="{52695CFE-A5C9-4857-AD57-53D740E0400E}" type="pres">
      <dgm:prSet presAssocID="{C68E43B1-FFCB-4BC4-A832-993FB5D7C025}" presName="dummyNode2" presStyleLbl="node1" presStyleIdx="0" presStyleCnt="4"/>
      <dgm:spPr/>
    </dgm:pt>
    <dgm:pt modelId="{F5AE0D8A-5B69-4283-9A9C-74F31180F9C6}" type="pres">
      <dgm:prSet presAssocID="{C68E43B1-FFCB-4BC4-A832-993FB5D7C025}" presName="childNode2" presStyleLbl="bgAcc1" presStyleIdx="1" presStyleCnt="4" custScaleY="2001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632F6B-3302-4594-8A65-ED9764FB1324}" type="pres">
      <dgm:prSet presAssocID="{C68E43B1-FFCB-4BC4-A832-993FB5D7C025}" presName="childNode2tx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10F0E4-6C90-4233-9E42-CFD1413ACCFC}" type="pres">
      <dgm:prSet presAssocID="{C68E43B1-FFCB-4BC4-A832-993FB5D7C025}" presName="parentNode2" presStyleLbl="node1" presStyleIdx="1" presStyleCnt="4" custLinFactNeighborX="2366" custLinFactNeighborY="-9315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B33524-A79A-4B32-AA57-B7478DE8C1A4}" type="pres">
      <dgm:prSet presAssocID="{C68E43B1-FFCB-4BC4-A832-993FB5D7C025}" presName="connSite2" presStyleCnt="0"/>
      <dgm:spPr/>
    </dgm:pt>
    <dgm:pt modelId="{CD363742-D1D2-434D-A080-9D0196547D83}" type="pres">
      <dgm:prSet presAssocID="{655D1AE4-912D-4C1C-B995-6367BFA2EBC8}" presName="Name18" presStyleLbl="sibTrans2D1" presStyleIdx="1" presStyleCnt="3" custAng="20500215" custLinFactNeighborX="2991" custLinFactNeighborY="-19599"/>
      <dgm:spPr/>
      <dgm:t>
        <a:bodyPr/>
        <a:lstStyle/>
        <a:p>
          <a:endParaRPr lang="ru-RU"/>
        </a:p>
      </dgm:t>
    </dgm:pt>
    <dgm:pt modelId="{D1DBE573-77EC-4AF0-8C67-6A24B3B25177}" type="pres">
      <dgm:prSet presAssocID="{E79D6BB7-9D1B-417C-B8C0-598734E3219E}" presName="composite1" presStyleCnt="0"/>
      <dgm:spPr/>
    </dgm:pt>
    <dgm:pt modelId="{6D19AF29-E885-4FE8-A704-1AB7BD320030}" type="pres">
      <dgm:prSet presAssocID="{E79D6BB7-9D1B-417C-B8C0-598734E3219E}" presName="dummyNode1" presStyleLbl="node1" presStyleIdx="1" presStyleCnt="4"/>
      <dgm:spPr/>
    </dgm:pt>
    <dgm:pt modelId="{711EF118-C237-485B-8322-E194BFAD6E44}" type="pres">
      <dgm:prSet presAssocID="{E79D6BB7-9D1B-417C-B8C0-598734E3219E}" presName="childNode1" presStyleLbl="bgAcc1" presStyleIdx="2" presStyleCnt="4" custScaleY="2001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B8C482-BED0-47F4-B660-6018FCD0A5FE}" type="pres">
      <dgm:prSet presAssocID="{E79D6BB7-9D1B-417C-B8C0-598734E3219E}" presName="childNode1tx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82E692-1C4C-4907-B294-5E446947096D}" type="pres">
      <dgm:prSet presAssocID="{E79D6BB7-9D1B-417C-B8C0-598734E3219E}" presName="parentNode1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620E2D-A6C4-4085-8B36-9224879E90EB}" type="pres">
      <dgm:prSet presAssocID="{E79D6BB7-9D1B-417C-B8C0-598734E3219E}" presName="connSite1" presStyleCnt="0"/>
      <dgm:spPr/>
    </dgm:pt>
    <dgm:pt modelId="{A7AC6017-7C02-4BA1-A403-891537B9AACA}" type="pres">
      <dgm:prSet presAssocID="{3198C80F-55BB-40B0-8809-180F1F02A7B0}" presName="Name9" presStyleLbl="sibTrans2D1" presStyleIdx="2" presStyleCnt="3" custLinFactNeighborX="-373" custLinFactNeighborY="25752"/>
      <dgm:spPr/>
      <dgm:t>
        <a:bodyPr/>
        <a:lstStyle/>
        <a:p>
          <a:endParaRPr lang="ru-RU"/>
        </a:p>
      </dgm:t>
    </dgm:pt>
    <dgm:pt modelId="{4238612F-17CA-4F0A-8648-61216B2327AE}" type="pres">
      <dgm:prSet presAssocID="{5CE26340-728D-483F-AD9D-C0506DF49F29}" presName="composite2" presStyleCnt="0"/>
      <dgm:spPr/>
    </dgm:pt>
    <dgm:pt modelId="{C9663A31-3EFD-4893-A705-9FC5BE73E13B}" type="pres">
      <dgm:prSet presAssocID="{5CE26340-728D-483F-AD9D-C0506DF49F29}" presName="dummyNode2" presStyleLbl="node1" presStyleIdx="2" presStyleCnt="4"/>
      <dgm:spPr/>
    </dgm:pt>
    <dgm:pt modelId="{8DCA51BD-0197-4787-9580-54D1C3898AFA}" type="pres">
      <dgm:prSet presAssocID="{5CE26340-728D-483F-AD9D-C0506DF49F29}" presName="childNode2" presStyleLbl="bgAcc1" presStyleIdx="3" presStyleCnt="4" custScaleY="2001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A23C3D-23AF-4513-BB5E-2912F37F945A}" type="pres">
      <dgm:prSet presAssocID="{5CE26340-728D-483F-AD9D-C0506DF49F29}" presName="childNode2tx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AA57B7-38DE-486F-BB96-D4D797BAD594}" type="pres">
      <dgm:prSet presAssocID="{5CE26340-728D-483F-AD9D-C0506DF49F29}" presName="parentNode2" presStyleLbl="node1" presStyleIdx="3" presStyleCnt="4" custLinFactNeighborX="61" custLinFactNeighborY="-9315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480DE3-D025-4914-932F-B754112206F8}" type="pres">
      <dgm:prSet presAssocID="{5CE26340-728D-483F-AD9D-C0506DF49F29}" presName="connSite2" presStyleCnt="0"/>
      <dgm:spPr/>
    </dgm:pt>
  </dgm:ptLst>
  <dgm:cxnLst>
    <dgm:cxn modelId="{1E3A58CF-E77F-4AC0-8528-E8876E5F071B}" type="presOf" srcId="{553F9BF9-4727-42A1-B449-5A3ABA97EC75}" destId="{8DCA51BD-0197-4787-9580-54D1C3898AFA}" srcOrd="0" destOrd="0" presId="urn:microsoft.com/office/officeart/2005/8/layout/hProcess4"/>
    <dgm:cxn modelId="{135BB7E8-4943-499D-B202-70D27B50D4AD}" type="presOf" srcId="{7B343B2F-A180-40F7-BE91-36AED3BF8CFD}" destId="{A7B8C482-BED0-47F4-B660-6018FCD0A5FE}" srcOrd="1" destOrd="1" presId="urn:microsoft.com/office/officeart/2005/8/layout/hProcess4"/>
    <dgm:cxn modelId="{8331DD43-A8D0-4369-9CA8-F6BA840D2AE6}" type="presOf" srcId="{5CE26340-728D-483F-AD9D-C0506DF49F29}" destId="{4DAA57B7-38DE-486F-BB96-D4D797BAD594}" srcOrd="0" destOrd="0" presId="urn:microsoft.com/office/officeart/2005/8/layout/hProcess4"/>
    <dgm:cxn modelId="{DF248048-A604-4CC6-96E0-24C7AC20DFCA}" type="presOf" srcId="{A6CD1413-7977-469F-BB51-DE9138C734CF}" destId="{D0C13F16-2381-476D-973A-E2B3A8B34FCC}" srcOrd="1" destOrd="1" presId="urn:microsoft.com/office/officeart/2005/8/layout/hProcess4"/>
    <dgm:cxn modelId="{A55949FC-7EDF-448C-A9FD-6FF17608F3FA}" type="presOf" srcId="{655D1AE4-912D-4C1C-B995-6367BFA2EBC8}" destId="{CD363742-D1D2-434D-A080-9D0196547D83}" srcOrd="0" destOrd="0" presId="urn:microsoft.com/office/officeart/2005/8/layout/hProcess4"/>
    <dgm:cxn modelId="{55534E84-B477-4445-A062-B5153B4AF456}" type="presOf" srcId="{7B343B2F-A180-40F7-BE91-36AED3BF8CFD}" destId="{711EF118-C237-485B-8322-E194BFAD6E44}" srcOrd="0" destOrd="1" presId="urn:microsoft.com/office/officeart/2005/8/layout/hProcess4"/>
    <dgm:cxn modelId="{1AB30A3B-1E62-42FB-A997-37A11FC01BBA}" type="presOf" srcId="{8E4C737B-7BD1-4F1D-B5FD-C2EDE630ED8B}" destId="{1958EAD7-0F5D-4828-B6FD-AFBB4CC3FB70}" srcOrd="0" destOrd="0" presId="urn:microsoft.com/office/officeart/2005/8/layout/hProcess4"/>
    <dgm:cxn modelId="{F1CDCA13-81EF-4258-ACA2-D9BF6A078C1C}" type="presOf" srcId="{A6CD1413-7977-469F-BB51-DE9138C734CF}" destId="{8CEFBD6E-4388-4D29-AF24-DA09297826E8}" srcOrd="0" destOrd="1" presId="urn:microsoft.com/office/officeart/2005/8/layout/hProcess4"/>
    <dgm:cxn modelId="{CD2B0282-BFF7-49BF-A8D9-E6A37B5B06BF}" type="presOf" srcId="{AD0E91F9-52BF-4AB9-8A67-F85B928EA733}" destId="{B3A23C3D-23AF-4513-BB5E-2912F37F945A}" srcOrd="1" destOrd="5" presId="urn:microsoft.com/office/officeart/2005/8/layout/hProcess4"/>
    <dgm:cxn modelId="{A6BA26B6-A676-4A60-915C-E664620C0AE0}" srcId="{5CE26340-728D-483F-AD9D-C0506DF49F29}" destId="{BE60B3AD-FA1C-416C-AEDB-B817F914255B}" srcOrd="3" destOrd="0" parTransId="{8D0A96B6-A026-487B-A212-3C48ED76C2BF}" sibTransId="{A67FF865-4BE6-43B5-B013-13A5B5CAAFFC}"/>
    <dgm:cxn modelId="{3908C401-04CD-42A2-B17B-8472204325D5}" srcId="{5BCF5166-7D00-4C2C-8AD8-1E1B93C3437B}" destId="{A6CD1413-7977-469F-BB51-DE9138C734CF}" srcOrd="1" destOrd="0" parTransId="{FFB2189C-8298-4607-B5BB-97C68453D8AF}" sibTransId="{13E05085-E173-4F5B-9CB9-B7C559492FAC}"/>
    <dgm:cxn modelId="{8C33A3D0-35B3-4AC9-9F1C-7213B629462E}" type="presOf" srcId="{894D9094-03F4-4BBC-83F1-5ED9E0E15A39}" destId="{EB038646-C63E-4F77-B91E-EE1D714157EF}" srcOrd="0" destOrd="0" presId="urn:microsoft.com/office/officeart/2005/8/layout/hProcess4"/>
    <dgm:cxn modelId="{09155A05-CA72-44B5-99D4-58E64E8FD1EB}" type="presOf" srcId="{4A6DEFC1-D9AA-40D2-A593-51C3F73FEFBA}" destId="{B3A23C3D-23AF-4513-BB5E-2912F37F945A}" srcOrd="1" destOrd="4" presId="urn:microsoft.com/office/officeart/2005/8/layout/hProcess4"/>
    <dgm:cxn modelId="{FDF46ADD-43F7-4D76-9573-A09BED49A769}" type="presOf" srcId="{BE60B3AD-FA1C-416C-AEDB-B817F914255B}" destId="{8DCA51BD-0197-4787-9580-54D1C3898AFA}" srcOrd="0" destOrd="3" presId="urn:microsoft.com/office/officeart/2005/8/layout/hProcess4"/>
    <dgm:cxn modelId="{34ABBAC4-1BE8-4CE7-95A8-0B7F9FA7777A}" type="presOf" srcId="{AD0E91F9-52BF-4AB9-8A67-F85B928EA733}" destId="{8DCA51BD-0197-4787-9580-54D1C3898AFA}" srcOrd="0" destOrd="5" presId="urn:microsoft.com/office/officeart/2005/8/layout/hProcess4"/>
    <dgm:cxn modelId="{45D58F21-1C7C-48A6-BF5F-6AB2776543B0}" type="presOf" srcId="{5BCF5166-7D00-4C2C-8AD8-1E1B93C3437B}" destId="{2D487F25-8DE2-40E2-900A-E464FB888C44}" srcOrd="0" destOrd="0" presId="urn:microsoft.com/office/officeart/2005/8/layout/hProcess4"/>
    <dgm:cxn modelId="{3D097E2D-E383-4BCC-AFBC-FF0BAF2D7CFA}" type="presOf" srcId="{0016D04A-4E0A-4A7B-959B-44FC52F26A85}" destId="{59632F6B-3302-4594-8A65-ED9764FB1324}" srcOrd="1" destOrd="0" presId="urn:microsoft.com/office/officeart/2005/8/layout/hProcess4"/>
    <dgm:cxn modelId="{1D5847C0-1E10-44E8-94E4-4403ABE74135}" srcId="{8E4C737B-7BD1-4F1D-B5FD-C2EDE630ED8B}" destId="{5CE26340-728D-483F-AD9D-C0506DF49F29}" srcOrd="3" destOrd="0" parTransId="{30FB144B-0CAF-401F-B1EC-2BF49088BB5A}" sibTransId="{81C81605-07C1-47F2-B881-B33B72B192D0}"/>
    <dgm:cxn modelId="{A1BEEF6B-9646-4629-AA40-F6240EBB9F71}" type="presOf" srcId="{B3FEF031-C691-466F-B1F7-22162E956D73}" destId="{59632F6B-3302-4594-8A65-ED9764FB1324}" srcOrd="1" destOrd="1" presId="urn:microsoft.com/office/officeart/2005/8/layout/hProcess4"/>
    <dgm:cxn modelId="{FD98D630-5DD0-4D2F-8151-5A9C03433716}" type="presOf" srcId="{3EEBCCD8-7FE5-44A0-BD9B-C314FE5A3838}" destId="{A7B8C482-BED0-47F4-B660-6018FCD0A5FE}" srcOrd="1" destOrd="0" presId="urn:microsoft.com/office/officeart/2005/8/layout/hProcess4"/>
    <dgm:cxn modelId="{5E7F7C22-D4B8-4011-87C5-BBC12F229D97}" srcId="{8E4C737B-7BD1-4F1D-B5FD-C2EDE630ED8B}" destId="{E79D6BB7-9D1B-417C-B8C0-598734E3219E}" srcOrd="2" destOrd="0" parTransId="{3FA8B44B-57A3-486E-96F8-1B461A1BCE35}" sibTransId="{3198C80F-55BB-40B0-8809-180F1F02A7B0}"/>
    <dgm:cxn modelId="{9E08EA47-1018-4AD3-918A-DDCEDE7D7BB5}" type="presOf" srcId="{30D481EE-10E1-49CD-960D-833A8C6B6497}" destId="{8DCA51BD-0197-4787-9580-54D1C3898AFA}" srcOrd="0" destOrd="2" presId="urn:microsoft.com/office/officeart/2005/8/layout/hProcess4"/>
    <dgm:cxn modelId="{90583393-FD3D-4F26-B189-0EEA88F8D255}" srcId="{E79D6BB7-9D1B-417C-B8C0-598734E3219E}" destId="{3EEBCCD8-7FE5-44A0-BD9B-C314FE5A3838}" srcOrd="0" destOrd="0" parTransId="{CDAE2609-5423-42E4-BACB-65C075FA2E53}" sibTransId="{7CE608AB-F06F-4CA0-9129-363DB5CE18D7}"/>
    <dgm:cxn modelId="{798308C7-873C-4B90-AE36-942B9214DAFD}" srcId="{5CE26340-728D-483F-AD9D-C0506DF49F29}" destId="{553F9BF9-4727-42A1-B449-5A3ABA97EC75}" srcOrd="0" destOrd="0" parTransId="{1CBAC440-B558-4A03-AB0B-76FF4451D75C}" sibTransId="{94916937-5D66-436B-8DC9-5D6B6648BF45}"/>
    <dgm:cxn modelId="{24A019E0-9886-4863-9104-D00BF992F65D}" type="presOf" srcId="{B3FEF031-C691-466F-B1F7-22162E956D73}" destId="{F5AE0D8A-5B69-4283-9A9C-74F31180F9C6}" srcOrd="0" destOrd="1" presId="urn:microsoft.com/office/officeart/2005/8/layout/hProcess4"/>
    <dgm:cxn modelId="{1475AC60-BB48-4DDC-A6C3-53CA6687A52D}" srcId="{E79D6BB7-9D1B-417C-B8C0-598734E3219E}" destId="{7B343B2F-A180-40F7-BE91-36AED3BF8CFD}" srcOrd="1" destOrd="0" parTransId="{78BCACEE-444E-4B6A-ACC6-B647938F763A}" sibTransId="{B92307E7-6F8A-48A6-9CBD-59277D9B1309}"/>
    <dgm:cxn modelId="{69E88E5E-D375-4332-83A1-19BFFAD49F24}" type="presOf" srcId="{3198C80F-55BB-40B0-8809-180F1F02A7B0}" destId="{A7AC6017-7C02-4BA1-A403-891537B9AACA}" srcOrd="0" destOrd="0" presId="urn:microsoft.com/office/officeart/2005/8/layout/hProcess4"/>
    <dgm:cxn modelId="{7AE632D5-5F53-45F7-83B1-329E8AE9F99D}" srcId="{5CE26340-728D-483F-AD9D-C0506DF49F29}" destId="{AD0E91F9-52BF-4AB9-8A67-F85B928EA733}" srcOrd="5" destOrd="0" parTransId="{C59D6184-E637-4F2A-968E-B7F482E23405}" sibTransId="{90125871-9316-4109-8E72-D2FB43824311}"/>
    <dgm:cxn modelId="{DB3AF14E-0DAB-4C90-B633-0A838550B74E}" type="presOf" srcId="{30D481EE-10E1-49CD-960D-833A8C6B6497}" destId="{B3A23C3D-23AF-4513-BB5E-2912F37F945A}" srcOrd="1" destOrd="2" presId="urn:microsoft.com/office/officeart/2005/8/layout/hProcess4"/>
    <dgm:cxn modelId="{76B8C15E-12B7-469B-981A-505585136238}" srcId="{5BCF5166-7D00-4C2C-8AD8-1E1B93C3437B}" destId="{FDB4960C-9033-4234-8CF2-C469B9EBE903}" srcOrd="0" destOrd="0" parTransId="{5108B917-E490-4E61-86AB-8A279755E1A6}" sibTransId="{2AB4A9BE-4570-4D46-B8FF-395E4B319E4B}"/>
    <dgm:cxn modelId="{D9513DDD-E8AB-48C3-A3A3-D88700526781}" type="presOf" srcId="{C7107960-401C-4421-AA18-4218F2A1F160}" destId="{B3A23C3D-23AF-4513-BB5E-2912F37F945A}" srcOrd="1" destOrd="1" presId="urn:microsoft.com/office/officeart/2005/8/layout/hProcess4"/>
    <dgm:cxn modelId="{4086FDC7-34D2-49CA-BA0E-C3BDFCD3244A}" type="presOf" srcId="{E79D6BB7-9D1B-417C-B8C0-598734E3219E}" destId="{D582E692-1C4C-4907-B294-5E446947096D}" srcOrd="0" destOrd="0" presId="urn:microsoft.com/office/officeart/2005/8/layout/hProcess4"/>
    <dgm:cxn modelId="{4D92064F-842B-4A1E-A65E-A1BA03484BA8}" type="presOf" srcId="{3EEBCCD8-7FE5-44A0-BD9B-C314FE5A3838}" destId="{711EF118-C237-485B-8322-E194BFAD6E44}" srcOrd="0" destOrd="0" presId="urn:microsoft.com/office/officeart/2005/8/layout/hProcess4"/>
    <dgm:cxn modelId="{91D7F2AE-5610-427E-96C3-4A5253D3A1E5}" type="presOf" srcId="{FDB4960C-9033-4234-8CF2-C469B9EBE903}" destId="{D0C13F16-2381-476D-973A-E2B3A8B34FCC}" srcOrd="1" destOrd="0" presId="urn:microsoft.com/office/officeart/2005/8/layout/hProcess4"/>
    <dgm:cxn modelId="{AFAA170E-B6B1-4D4A-BFCC-DA27E2800B98}" srcId="{8E4C737B-7BD1-4F1D-B5FD-C2EDE630ED8B}" destId="{5BCF5166-7D00-4C2C-8AD8-1E1B93C3437B}" srcOrd="0" destOrd="0" parTransId="{E3D546F0-D6AF-4E63-B32E-20BCDAC589E4}" sibTransId="{894D9094-03F4-4BBC-83F1-5ED9E0E15A39}"/>
    <dgm:cxn modelId="{4C293CDA-293B-4CA0-827E-1B400AE9C6FC}" type="presOf" srcId="{BE60B3AD-FA1C-416C-AEDB-B817F914255B}" destId="{B3A23C3D-23AF-4513-BB5E-2912F37F945A}" srcOrd="1" destOrd="3" presId="urn:microsoft.com/office/officeart/2005/8/layout/hProcess4"/>
    <dgm:cxn modelId="{65D9ADC8-DED6-4D7F-B58B-BC670EDD8CDE}" type="presOf" srcId="{4A6DEFC1-D9AA-40D2-A593-51C3F73FEFBA}" destId="{8DCA51BD-0197-4787-9580-54D1C3898AFA}" srcOrd="0" destOrd="4" presId="urn:microsoft.com/office/officeart/2005/8/layout/hProcess4"/>
    <dgm:cxn modelId="{43A4CF20-2FD0-400E-92A1-73C01F481210}" type="presOf" srcId="{0016D04A-4E0A-4A7B-959B-44FC52F26A85}" destId="{F5AE0D8A-5B69-4283-9A9C-74F31180F9C6}" srcOrd="0" destOrd="0" presId="urn:microsoft.com/office/officeart/2005/8/layout/hProcess4"/>
    <dgm:cxn modelId="{5F4F1CFD-90B2-4F20-A164-40539DC2F4EE}" srcId="{C68E43B1-FFCB-4BC4-A832-993FB5D7C025}" destId="{0016D04A-4E0A-4A7B-959B-44FC52F26A85}" srcOrd="0" destOrd="0" parTransId="{E95BD77D-882A-421D-9A72-FB9DE559D3AA}" sibTransId="{517AFA32-97EB-4D90-8AD2-DA69578B1ECD}"/>
    <dgm:cxn modelId="{23260CF2-2AE3-414D-AF02-BEC648A294DF}" type="presOf" srcId="{C7107960-401C-4421-AA18-4218F2A1F160}" destId="{8DCA51BD-0197-4787-9580-54D1C3898AFA}" srcOrd="0" destOrd="1" presId="urn:microsoft.com/office/officeart/2005/8/layout/hProcess4"/>
    <dgm:cxn modelId="{98192834-7842-448D-8130-3EAAB314340E}" type="presOf" srcId="{C68E43B1-FFCB-4BC4-A832-993FB5D7C025}" destId="{3310F0E4-6C90-4233-9E42-CFD1413ACCFC}" srcOrd="0" destOrd="0" presId="urn:microsoft.com/office/officeart/2005/8/layout/hProcess4"/>
    <dgm:cxn modelId="{8901A79F-D829-4A26-9564-89559B30CD99}" srcId="{8E4C737B-7BD1-4F1D-B5FD-C2EDE630ED8B}" destId="{C68E43B1-FFCB-4BC4-A832-993FB5D7C025}" srcOrd="1" destOrd="0" parTransId="{8CB1946A-0360-4D20-896C-84EEC26BEBEB}" sibTransId="{655D1AE4-912D-4C1C-B995-6367BFA2EBC8}"/>
    <dgm:cxn modelId="{4E889A86-6AD0-45B2-8E93-1B2824396A7D}" srcId="{5CE26340-728D-483F-AD9D-C0506DF49F29}" destId="{4A6DEFC1-D9AA-40D2-A593-51C3F73FEFBA}" srcOrd="4" destOrd="0" parTransId="{EC375102-7123-4581-A454-A8576698C243}" sibTransId="{054996D9-718A-4BE1-8602-23AFDEB51821}"/>
    <dgm:cxn modelId="{2FADA6F7-CE33-4503-8639-535FB2ED21A7}" srcId="{5CE26340-728D-483F-AD9D-C0506DF49F29}" destId="{30D481EE-10E1-49CD-960D-833A8C6B6497}" srcOrd="2" destOrd="0" parTransId="{FFDC56D1-3C7E-4C0F-A678-4226938A353A}" sibTransId="{7B196209-68C6-4108-B0B5-A1ED669BA84D}"/>
    <dgm:cxn modelId="{05B78FBD-B137-4FF2-9715-5C469A24DB60}" srcId="{C68E43B1-FFCB-4BC4-A832-993FB5D7C025}" destId="{B3FEF031-C691-466F-B1F7-22162E956D73}" srcOrd="1" destOrd="0" parTransId="{3EA5DFC8-F47B-4CB5-93F0-5E5604E8FA2F}" sibTransId="{754F3CDC-0F6E-4D21-9BF5-BE0AC16F0FEF}"/>
    <dgm:cxn modelId="{E2B06D4B-9EAA-41AF-85EE-AD3847713E36}" type="presOf" srcId="{FDB4960C-9033-4234-8CF2-C469B9EBE903}" destId="{8CEFBD6E-4388-4D29-AF24-DA09297826E8}" srcOrd="0" destOrd="0" presId="urn:microsoft.com/office/officeart/2005/8/layout/hProcess4"/>
    <dgm:cxn modelId="{9F014ADA-472B-4257-AC34-8613509CE7F7}" type="presOf" srcId="{553F9BF9-4727-42A1-B449-5A3ABA97EC75}" destId="{B3A23C3D-23AF-4513-BB5E-2912F37F945A}" srcOrd="1" destOrd="0" presId="urn:microsoft.com/office/officeart/2005/8/layout/hProcess4"/>
    <dgm:cxn modelId="{CE85AC0A-B07F-49D2-BAFF-C1CD439F0B40}" srcId="{5CE26340-728D-483F-AD9D-C0506DF49F29}" destId="{C7107960-401C-4421-AA18-4218F2A1F160}" srcOrd="1" destOrd="0" parTransId="{90376FB1-8089-4714-9C8A-35D11FFD2ABF}" sibTransId="{D17EAA9C-5B97-457C-9A36-7D475CEF5201}"/>
    <dgm:cxn modelId="{8042DD20-7C34-416B-A963-0E175A902079}" type="presParOf" srcId="{1958EAD7-0F5D-4828-B6FD-AFBB4CC3FB70}" destId="{AD7978CC-7366-42FC-8D97-F2EB05D278B4}" srcOrd="0" destOrd="0" presId="urn:microsoft.com/office/officeart/2005/8/layout/hProcess4"/>
    <dgm:cxn modelId="{7028762A-819D-4C15-BBD6-B64C8C8EBF3D}" type="presParOf" srcId="{1958EAD7-0F5D-4828-B6FD-AFBB4CC3FB70}" destId="{C68E3DD5-4B3A-42AB-90E1-CA62D7E40DA1}" srcOrd="1" destOrd="0" presId="urn:microsoft.com/office/officeart/2005/8/layout/hProcess4"/>
    <dgm:cxn modelId="{44EB77B0-E3EB-46D7-A0BB-2129ED59F63C}" type="presParOf" srcId="{1958EAD7-0F5D-4828-B6FD-AFBB4CC3FB70}" destId="{76A0998D-040F-43B4-B26E-8E26B9B0FCE9}" srcOrd="2" destOrd="0" presId="urn:microsoft.com/office/officeart/2005/8/layout/hProcess4"/>
    <dgm:cxn modelId="{7E948F18-66DF-46B1-9342-4205E93D1436}" type="presParOf" srcId="{76A0998D-040F-43B4-B26E-8E26B9B0FCE9}" destId="{F430FD5E-C0BE-4C92-86BA-56997CD7D1E7}" srcOrd="0" destOrd="0" presId="urn:microsoft.com/office/officeart/2005/8/layout/hProcess4"/>
    <dgm:cxn modelId="{44B33A69-1AD1-49EF-8826-7C90C0240C58}" type="presParOf" srcId="{F430FD5E-C0BE-4C92-86BA-56997CD7D1E7}" destId="{39503788-FCC1-45F7-BA6B-D92AFAAD4811}" srcOrd="0" destOrd="0" presId="urn:microsoft.com/office/officeart/2005/8/layout/hProcess4"/>
    <dgm:cxn modelId="{3B324E9C-EE1C-452B-95D1-D784A18652C1}" type="presParOf" srcId="{F430FD5E-C0BE-4C92-86BA-56997CD7D1E7}" destId="{8CEFBD6E-4388-4D29-AF24-DA09297826E8}" srcOrd="1" destOrd="0" presId="urn:microsoft.com/office/officeart/2005/8/layout/hProcess4"/>
    <dgm:cxn modelId="{D317C415-FB84-43B1-8C04-FFD0F0DFA1EC}" type="presParOf" srcId="{F430FD5E-C0BE-4C92-86BA-56997CD7D1E7}" destId="{D0C13F16-2381-476D-973A-E2B3A8B34FCC}" srcOrd="2" destOrd="0" presId="urn:microsoft.com/office/officeart/2005/8/layout/hProcess4"/>
    <dgm:cxn modelId="{8A97B2FE-6042-4D14-BF9A-2FE2C2BB26AC}" type="presParOf" srcId="{F430FD5E-C0BE-4C92-86BA-56997CD7D1E7}" destId="{2D487F25-8DE2-40E2-900A-E464FB888C44}" srcOrd="3" destOrd="0" presId="urn:microsoft.com/office/officeart/2005/8/layout/hProcess4"/>
    <dgm:cxn modelId="{54DD5B4F-E0AE-4355-94E4-A5E463A1CA15}" type="presParOf" srcId="{F430FD5E-C0BE-4C92-86BA-56997CD7D1E7}" destId="{23EB5A0C-1D3C-4667-904C-F7C2ECC2EAAC}" srcOrd="4" destOrd="0" presId="urn:microsoft.com/office/officeart/2005/8/layout/hProcess4"/>
    <dgm:cxn modelId="{5FAA94BF-E106-4A14-9BDB-E7A35C033DA8}" type="presParOf" srcId="{76A0998D-040F-43B4-B26E-8E26B9B0FCE9}" destId="{EB038646-C63E-4F77-B91E-EE1D714157EF}" srcOrd="1" destOrd="0" presId="urn:microsoft.com/office/officeart/2005/8/layout/hProcess4"/>
    <dgm:cxn modelId="{46A05CCE-C977-44E7-B775-FA3A24E0955A}" type="presParOf" srcId="{76A0998D-040F-43B4-B26E-8E26B9B0FCE9}" destId="{1409BAD6-B602-4C32-966B-6B89E8D30D0F}" srcOrd="2" destOrd="0" presId="urn:microsoft.com/office/officeart/2005/8/layout/hProcess4"/>
    <dgm:cxn modelId="{15E77112-670E-4D86-A9C2-97FDAC7BD179}" type="presParOf" srcId="{1409BAD6-B602-4C32-966B-6B89E8D30D0F}" destId="{52695CFE-A5C9-4857-AD57-53D740E0400E}" srcOrd="0" destOrd="0" presId="urn:microsoft.com/office/officeart/2005/8/layout/hProcess4"/>
    <dgm:cxn modelId="{2AFB87A4-7AD7-431C-AF59-CD7120B194BF}" type="presParOf" srcId="{1409BAD6-B602-4C32-966B-6B89E8D30D0F}" destId="{F5AE0D8A-5B69-4283-9A9C-74F31180F9C6}" srcOrd="1" destOrd="0" presId="urn:microsoft.com/office/officeart/2005/8/layout/hProcess4"/>
    <dgm:cxn modelId="{573E3E32-80CC-43CC-9A8E-BF66A7EF43CB}" type="presParOf" srcId="{1409BAD6-B602-4C32-966B-6B89E8D30D0F}" destId="{59632F6B-3302-4594-8A65-ED9764FB1324}" srcOrd="2" destOrd="0" presId="urn:microsoft.com/office/officeart/2005/8/layout/hProcess4"/>
    <dgm:cxn modelId="{85FA7A85-63D2-432D-AEDB-40D82B6A930E}" type="presParOf" srcId="{1409BAD6-B602-4C32-966B-6B89E8D30D0F}" destId="{3310F0E4-6C90-4233-9E42-CFD1413ACCFC}" srcOrd="3" destOrd="0" presId="urn:microsoft.com/office/officeart/2005/8/layout/hProcess4"/>
    <dgm:cxn modelId="{DACB5103-5872-4645-A98B-E4B7128D6081}" type="presParOf" srcId="{1409BAD6-B602-4C32-966B-6B89E8D30D0F}" destId="{6FB33524-A79A-4B32-AA57-B7478DE8C1A4}" srcOrd="4" destOrd="0" presId="urn:microsoft.com/office/officeart/2005/8/layout/hProcess4"/>
    <dgm:cxn modelId="{E85D250C-55DA-4054-89AA-DFA409C59EE6}" type="presParOf" srcId="{76A0998D-040F-43B4-B26E-8E26B9B0FCE9}" destId="{CD363742-D1D2-434D-A080-9D0196547D83}" srcOrd="3" destOrd="0" presId="urn:microsoft.com/office/officeart/2005/8/layout/hProcess4"/>
    <dgm:cxn modelId="{2D3C71AD-00A4-4F7F-91BF-1A2E3B705934}" type="presParOf" srcId="{76A0998D-040F-43B4-B26E-8E26B9B0FCE9}" destId="{D1DBE573-77EC-4AF0-8C67-6A24B3B25177}" srcOrd="4" destOrd="0" presId="urn:microsoft.com/office/officeart/2005/8/layout/hProcess4"/>
    <dgm:cxn modelId="{21F0DD0A-9103-4766-888A-50DB0CB39FAC}" type="presParOf" srcId="{D1DBE573-77EC-4AF0-8C67-6A24B3B25177}" destId="{6D19AF29-E885-4FE8-A704-1AB7BD320030}" srcOrd="0" destOrd="0" presId="urn:microsoft.com/office/officeart/2005/8/layout/hProcess4"/>
    <dgm:cxn modelId="{F1757D41-C61C-4397-ABCD-9AA93D9640D5}" type="presParOf" srcId="{D1DBE573-77EC-4AF0-8C67-6A24B3B25177}" destId="{711EF118-C237-485B-8322-E194BFAD6E44}" srcOrd="1" destOrd="0" presId="urn:microsoft.com/office/officeart/2005/8/layout/hProcess4"/>
    <dgm:cxn modelId="{5058688D-5EF5-4F46-A1CE-76BCA1EA8FB9}" type="presParOf" srcId="{D1DBE573-77EC-4AF0-8C67-6A24B3B25177}" destId="{A7B8C482-BED0-47F4-B660-6018FCD0A5FE}" srcOrd="2" destOrd="0" presId="urn:microsoft.com/office/officeart/2005/8/layout/hProcess4"/>
    <dgm:cxn modelId="{5C758C29-5A05-4F7A-9770-345D8059170D}" type="presParOf" srcId="{D1DBE573-77EC-4AF0-8C67-6A24B3B25177}" destId="{D582E692-1C4C-4907-B294-5E446947096D}" srcOrd="3" destOrd="0" presId="urn:microsoft.com/office/officeart/2005/8/layout/hProcess4"/>
    <dgm:cxn modelId="{604E7A6C-7AA7-4B80-A8B4-416EE54D9052}" type="presParOf" srcId="{D1DBE573-77EC-4AF0-8C67-6A24B3B25177}" destId="{3D620E2D-A6C4-4085-8B36-9224879E90EB}" srcOrd="4" destOrd="0" presId="urn:microsoft.com/office/officeart/2005/8/layout/hProcess4"/>
    <dgm:cxn modelId="{996B6073-20CC-45A5-9331-FC84E02D77AB}" type="presParOf" srcId="{76A0998D-040F-43B4-B26E-8E26B9B0FCE9}" destId="{A7AC6017-7C02-4BA1-A403-891537B9AACA}" srcOrd="5" destOrd="0" presId="urn:microsoft.com/office/officeart/2005/8/layout/hProcess4"/>
    <dgm:cxn modelId="{062F0B54-32D5-4FC2-9A2D-FD4272B3EFBD}" type="presParOf" srcId="{76A0998D-040F-43B4-B26E-8E26B9B0FCE9}" destId="{4238612F-17CA-4F0A-8648-61216B2327AE}" srcOrd="6" destOrd="0" presId="urn:microsoft.com/office/officeart/2005/8/layout/hProcess4"/>
    <dgm:cxn modelId="{EED2673E-7DA6-48A3-9CA0-E27BD03D3F94}" type="presParOf" srcId="{4238612F-17CA-4F0A-8648-61216B2327AE}" destId="{C9663A31-3EFD-4893-A705-9FC5BE73E13B}" srcOrd="0" destOrd="0" presId="urn:microsoft.com/office/officeart/2005/8/layout/hProcess4"/>
    <dgm:cxn modelId="{E668F4D9-BEFD-4A7B-B506-01C619F9A1C3}" type="presParOf" srcId="{4238612F-17CA-4F0A-8648-61216B2327AE}" destId="{8DCA51BD-0197-4787-9580-54D1C3898AFA}" srcOrd="1" destOrd="0" presId="urn:microsoft.com/office/officeart/2005/8/layout/hProcess4"/>
    <dgm:cxn modelId="{BF9D755C-E510-46F9-BE99-92E377D3A4AC}" type="presParOf" srcId="{4238612F-17CA-4F0A-8648-61216B2327AE}" destId="{B3A23C3D-23AF-4513-BB5E-2912F37F945A}" srcOrd="2" destOrd="0" presId="urn:microsoft.com/office/officeart/2005/8/layout/hProcess4"/>
    <dgm:cxn modelId="{B66BA4F9-E158-4F80-88D9-501159701AF7}" type="presParOf" srcId="{4238612F-17CA-4F0A-8648-61216B2327AE}" destId="{4DAA57B7-38DE-486F-BB96-D4D797BAD594}" srcOrd="3" destOrd="0" presId="urn:microsoft.com/office/officeart/2005/8/layout/hProcess4"/>
    <dgm:cxn modelId="{96917F7D-2E37-465E-B93A-42920108F048}" type="presParOf" srcId="{4238612F-17CA-4F0A-8648-61216B2327AE}" destId="{41480DE3-D025-4914-932F-B754112206F8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49D075-D3E0-4B55-A008-77E663E2921E}">
      <dsp:nvSpPr>
        <dsp:cNvPr id="0" name=""/>
        <dsp:cNvSpPr/>
      </dsp:nvSpPr>
      <dsp:spPr>
        <a:xfrm>
          <a:off x="0" y="0"/>
          <a:ext cx="5341052" cy="9101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Договор о ЕАЭС (вступил в действие с 01.01.2015) статья  54, Приложение 11</a:t>
          </a:r>
          <a:endParaRPr lang="ru-RU" sz="1600" kern="1200" dirty="0"/>
        </a:p>
      </dsp:txBody>
      <dsp:txXfrm>
        <a:off x="26657" y="26657"/>
        <a:ext cx="4252453" cy="856826"/>
      </dsp:txXfrm>
    </dsp:sp>
    <dsp:sp modelId="{2792A212-00E4-46A6-9F12-ABF135070F43}">
      <dsp:nvSpPr>
        <dsp:cNvPr id="0" name=""/>
        <dsp:cNvSpPr/>
      </dsp:nvSpPr>
      <dsp:spPr>
        <a:xfrm>
          <a:off x="398844" y="1036548"/>
          <a:ext cx="5341052" cy="9101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проект Закона «Об оценке соответствия техническим требованиям и аккредитации органов по оценке соответствия» </a:t>
          </a:r>
          <a:r>
            <a:rPr lang="ru-RU" sz="1300" kern="1200" dirty="0" smtClean="0"/>
            <a:t>(внесение законопроекта в Палату представителей Национального собрания РБ </a:t>
          </a:r>
          <a:r>
            <a:rPr lang="ru-RU" sz="1300" b="1" kern="1200" dirty="0" smtClean="0"/>
            <a:t>в ноябре 2015</a:t>
          </a:r>
          <a:r>
            <a:rPr lang="ru-RU" sz="1300" kern="1200" dirty="0" smtClean="0"/>
            <a:t>) </a:t>
          </a:r>
          <a:endParaRPr lang="ru-RU" sz="1300" kern="1200" dirty="0"/>
        </a:p>
      </dsp:txBody>
      <dsp:txXfrm>
        <a:off x="425501" y="1063205"/>
        <a:ext cx="4297302" cy="856826"/>
      </dsp:txXfrm>
    </dsp:sp>
    <dsp:sp modelId="{5B5B7183-291C-4A80-9046-A1DB6229CD5E}">
      <dsp:nvSpPr>
        <dsp:cNvPr id="0" name=""/>
        <dsp:cNvSpPr/>
      </dsp:nvSpPr>
      <dsp:spPr>
        <a:xfrm>
          <a:off x="797689" y="2073097"/>
          <a:ext cx="5341052" cy="9101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Правила аккредитации, утв. Постановлением Госстандарта № 27 от 31 мая 2011 года</a:t>
          </a:r>
          <a:endParaRPr lang="ru-RU" sz="1600" kern="1200" dirty="0"/>
        </a:p>
      </dsp:txBody>
      <dsp:txXfrm>
        <a:off x="824346" y="2099754"/>
        <a:ext cx="4297302" cy="856826"/>
      </dsp:txXfrm>
    </dsp:sp>
    <dsp:sp modelId="{BDB0A5DB-83C4-45DA-BD1E-43258BA23BE8}">
      <dsp:nvSpPr>
        <dsp:cNvPr id="0" name=""/>
        <dsp:cNvSpPr/>
      </dsp:nvSpPr>
      <dsp:spPr>
        <a:xfrm>
          <a:off x="1196534" y="3109646"/>
          <a:ext cx="5341052" cy="9101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ТКП</a:t>
          </a:r>
          <a:r>
            <a:rPr lang="en-US" sz="1600" kern="1200" dirty="0" smtClean="0"/>
            <a:t> 50</a:t>
          </a:r>
          <a:r>
            <a:rPr lang="ru-RU" sz="1600" kern="1200" dirty="0" smtClean="0"/>
            <a:t>.10-2011 НСА РБ. Порядок аккредитации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ТКП</a:t>
          </a:r>
          <a:r>
            <a:rPr lang="en-US" sz="1600" kern="1200" dirty="0" smtClean="0"/>
            <a:t> 50</a:t>
          </a:r>
          <a:r>
            <a:rPr lang="ru-RU" sz="1600" kern="1200" dirty="0" smtClean="0"/>
            <a:t>.15-2011 НСА РБ. Реестр. Структура и порядок ведения</a:t>
          </a:r>
          <a:endParaRPr lang="ru-RU" sz="1600" kern="1200" dirty="0"/>
        </a:p>
      </dsp:txBody>
      <dsp:txXfrm>
        <a:off x="1223191" y="3136303"/>
        <a:ext cx="4297302" cy="856826"/>
      </dsp:txXfrm>
    </dsp:sp>
    <dsp:sp modelId="{478EE15A-C5B7-44DC-9CF6-2A421F731793}">
      <dsp:nvSpPr>
        <dsp:cNvPr id="0" name=""/>
        <dsp:cNvSpPr/>
      </dsp:nvSpPr>
      <dsp:spPr>
        <a:xfrm>
          <a:off x="1595379" y="4146195"/>
          <a:ext cx="5341052" cy="9101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  <a:prstDash val="dash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проекты Постановлений</a:t>
          </a:r>
          <a:r>
            <a:rPr lang="en-US" sz="1600" kern="1200" dirty="0" smtClean="0"/>
            <a:t> </a:t>
          </a:r>
          <a:r>
            <a:rPr lang="ru-RU" sz="1600" kern="1200" dirty="0" smtClean="0"/>
            <a:t>СМ и Госстандарта </a:t>
          </a:r>
          <a:endParaRPr lang="ru-RU" sz="1600" kern="1200" dirty="0"/>
        </a:p>
      </dsp:txBody>
      <dsp:txXfrm>
        <a:off x="1622036" y="4172852"/>
        <a:ext cx="4297302" cy="856826"/>
      </dsp:txXfrm>
    </dsp:sp>
    <dsp:sp modelId="{8184DAC4-4529-43EF-B76D-9AD460979738}">
      <dsp:nvSpPr>
        <dsp:cNvPr id="0" name=""/>
        <dsp:cNvSpPr/>
      </dsp:nvSpPr>
      <dsp:spPr>
        <a:xfrm>
          <a:off x="4749461" y="664908"/>
          <a:ext cx="591591" cy="591591"/>
        </a:xfrm>
        <a:prstGeom prst="downArrow">
          <a:avLst>
            <a:gd name="adj1" fmla="val 55000"/>
            <a:gd name="adj2" fmla="val 45000"/>
          </a:avLst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</dsp:txBody>
      <dsp:txXfrm>
        <a:off x="4882569" y="664908"/>
        <a:ext cx="325375" cy="445172"/>
      </dsp:txXfrm>
    </dsp:sp>
    <dsp:sp modelId="{B8666B09-41F0-4F3C-8154-98355857D91A}">
      <dsp:nvSpPr>
        <dsp:cNvPr id="0" name=""/>
        <dsp:cNvSpPr/>
      </dsp:nvSpPr>
      <dsp:spPr>
        <a:xfrm>
          <a:off x="5148306" y="1701457"/>
          <a:ext cx="591591" cy="591591"/>
        </a:xfrm>
        <a:prstGeom prst="downArrow">
          <a:avLst>
            <a:gd name="adj1" fmla="val 55000"/>
            <a:gd name="adj2" fmla="val 45000"/>
          </a:avLst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</dsp:txBody>
      <dsp:txXfrm>
        <a:off x="5281414" y="1701457"/>
        <a:ext cx="325375" cy="445172"/>
      </dsp:txXfrm>
    </dsp:sp>
    <dsp:sp modelId="{AE53A0AC-F105-4F3E-910F-C497365BFFAB}">
      <dsp:nvSpPr>
        <dsp:cNvPr id="0" name=""/>
        <dsp:cNvSpPr/>
      </dsp:nvSpPr>
      <dsp:spPr>
        <a:xfrm>
          <a:off x="5547151" y="2722836"/>
          <a:ext cx="591591" cy="591591"/>
        </a:xfrm>
        <a:prstGeom prst="downArrow">
          <a:avLst>
            <a:gd name="adj1" fmla="val 55000"/>
            <a:gd name="adj2" fmla="val 45000"/>
          </a:avLst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</dsp:txBody>
      <dsp:txXfrm>
        <a:off x="5680259" y="2722836"/>
        <a:ext cx="325375" cy="445172"/>
      </dsp:txXfrm>
    </dsp:sp>
    <dsp:sp modelId="{5CA08A1A-BA36-4AA3-84AB-A8E0C03B309B}">
      <dsp:nvSpPr>
        <dsp:cNvPr id="0" name=""/>
        <dsp:cNvSpPr/>
      </dsp:nvSpPr>
      <dsp:spPr>
        <a:xfrm>
          <a:off x="5945995" y="3769498"/>
          <a:ext cx="591591" cy="591591"/>
        </a:xfrm>
        <a:prstGeom prst="downArrow">
          <a:avLst>
            <a:gd name="adj1" fmla="val 55000"/>
            <a:gd name="adj2" fmla="val 45000"/>
          </a:avLst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</dsp:txBody>
      <dsp:txXfrm>
        <a:off x="6079103" y="3769498"/>
        <a:ext cx="325375" cy="44517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EFBD6E-4388-4D29-AF24-DA09297826E8}">
      <dsp:nvSpPr>
        <dsp:cNvPr id="0" name=""/>
        <dsp:cNvSpPr/>
      </dsp:nvSpPr>
      <dsp:spPr>
        <a:xfrm>
          <a:off x="7580" y="1402248"/>
          <a:ext cx="1730912" cy="28567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сформирована база из </a:t>
          </a:r>
          <a:r>
            <a:rPr lang="ru-RU" sz="2400" b="1" kern="1200" dirty="0" smtClean="0">
              <a:solidFill>
                <a:srgbClr val="AA4754"/>
              </a:solidFill>
            </a:rPr>
            <a:t>749</a:t>
          </a:r>
          <a:r>
            <a:rPr lang="ru-RU" sz="2400" kern="1200" dirty="0" smtClean="0">
              <a:solidFill>
                <a:srgbClr val="AA4754"/>
              </a:solidFill>
            </a:rPr>
            <a:t> </a:t>
          </a:r>
          <a:r>
            <a:rPr lang="ru-RU" sz="1400" kern="1200" dirty="0" smtClean="0"/>
            <a:t>экспертов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доступна на сайте БГЦА </a:t>
          </a:r>
          <a:r>
            <a:rPr lang="en-US" sz="1400" kern="1200" dirty="0" smtClean="0"/>
            <a:t>www.bsca.by</a:t>
          </a:r>
          <a:endParaRPr lang="ru-RU" sz="1400" kern="1200" dirty="0"/>
        </a:p>
      </dsp:txBody>
      <dsp:txXfrm>
        <a:off x="58277" y="1452945"/>
        <a:ext cx="1629518" cy="2143196"/>
      </dsp:txXfrm>
    </dsp:sp>
    <dsp:sp modelId="{EB038646-C63E-4F77-B91E-EE1D714157EF}">
      <dsp:nvSpPr>
        <dsp:cNvPr id="0" name=""/>
        <dsp:cNvSpPr/>
      </dsp:nvSpPr>
      <dsp:spPr>
        <a:xfrm>
          <a:off x="1106532" y="3001812"/>
          <a:ext cx="1793698" cy="1793698"/>
        </a:xfrm>
        <a:prstGeom prst="leftCircularArrow">
          <a:avLst>
            <a:gd name="adj1" fmla="val 2516"/>
            <a:gd name="adj2" fmla="val 305094"/>
            <a:gd name="adj3" fmla="val 2104401"/>
            <a:gd name="adj4" fmla="val 9048286"/>
            <a:gd name="adj5" fmla="val 2936"/>
          </a:avLst>
        </a:prstGeom>
        <a:gradFill rotWithShape="0">
          <a:gsLst>
            <a:gs pos="0">
              <a:schemeClr val="accent6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D487F25-8DE2-40E2-900A-E464FB888C44}">
      <dsp:nvSpPr>
        <dsp:cNvPr id="0" name=""/>
        <dsp:cNvSpPr/>
      </dsp:nvSpPr>
      <dsp:spPr>
        <a:xfrm>
          <a:off x="392227" y="3238521"/>
          <a:ext cx="1538588" cy="6118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4D4D4D"/>
              </a:solidFill>
              <a:latin typeface="Century Gothic" panose="020B0502020202020204" pitchFamily="34" charset="0"/>
            </a:rPr>
            <a:t>подбор</a:t>
          </a:r>
          <a:endParaRPr lang="ru-RU" sz="1800" b="1" kern="1200" dirty="0">
            <a:solidFill>
              <a:srgbClr val="4D4D4D"/>
            </a:solidFill>
            <a:latin typeface="Century Gothic" panose="020B0502020202020204" pitchFamily="34" charset="0"/>
          </a:endParaRPr>
        </a:p>
      </dsp:txBody>
      <dsp:txXfrm>
        <a:off x="410147" y="3256441"/>
        <a:ext cx="1502748" cy="576006"/>
      </dsp:txXfrm>
    </dsp:sp>
    <dsp:sp modelId="{F5AE0D8A-5B69-4283-9A9C-74F31180F9C6}">
      <dsp:nvSpPr>
        <dsp:cNvPr id="0" name=""/>
        <dsp:cNvSpPr/>
      </dsp:nvSpPr>
      <dsp:spPr>
        <a:xfrm>
          <a:off x="2145757" y="1402248"/>
          <a:ext cx="1730912" cy="28567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solidFill>
                <a:srgbClr val="AA4754"/>
              </a:solidFill>
            </a:rPr>
            <a:t>53</a:t>
          </a:r>
          <a:r>
            <a:rPr lang="ru-RU" sz="1400" kern="1200" dirty="0" smtClean="0"/>
            <a:t> тренинга для экспертов по аккредитации</a:t>
          </a:r>
          <a:endParaRPr lang="ru-RU" sz="1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solidFill>
                <a:srgbClr val="AA4754"/>
              </a:solidFill>
            </a:rPr>
            <a:t>12</a:t>
          </a:r>
          <a:r>
            <a:rPr lang="ru-RU" sz="1400" kern="1200" dirty="0" smtClean="0"/>
            <a:t> тренингов для специалистов ООС</a:t>
          </a:r>
          <a:endParaRPr lang="ru-RU" sz="1400" kern="1200" dirty="0"/>
        </a:p>
      </dsp:txBody>
      <dsp:txXfrm>
        <a:off x="2196454" y="2065106"/>
        <a:ext cx="1629518" cy="2143196"/>
      </dsp:txXfrm>
    </dsp:sp>
    <dsp:sp modelId="{CD363742-D1D2-434D-A080-9D0196547D83}">
      <dsp:nvSpPr>
        <dsp:cNvPr id="0" name=""/>
        <dsp:cNvSpPr/>
      </dsp:nvSpPr>
      <dsp:spPr>
        <a:xfrm rot="20500215">
          <a:off x="3014477" y="535852"/>
          <a:ext cx="2080387" cy="2080387"/>
        </a:xfrm>
        <a:prstGeom prst="circularArrow">
          <a:avLst>
            <a:gd name="adj1" fmla="val 2170"/>
            <a:gd name="adj2" fmla="val 260953"/>
            <a:gd name="adj3" fmla="val 20700371"/>
            <a:gd name="adj4" fmla="val 13712346"/>
            <a:gd name="adj5" fmla="val 2531"/>
          </a:avLst>
        </a:prstGeom>
        <a:gradFill rotWithShape="0">
          <a:gsLst>
            <a:gs pos="0">
              <a:schemeClr val="accent6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310F0E4-6C90-4233-9E42-CFD1413ACCFC}">
      <dsp:nvSpPr>
        <dsp:cNvPr id="0" name=""/>
        <dsp:cNvSpPr/>
      </dsp:nvSpPr>
      <dsp:spPr>
        <a:xfrm>
          <a:off x="2566807" y="1240897"/>
          <a:ext cx="1538588" cy="6118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4D4D4D"/>
              </a:solidFill>
              <a:latin typeface="Century Gothic" panose="020B0502020202020204" pitchFamily="34" charset="0"/>
            </a:rPr>
            <a:t>обучение</a:t>
          </a:r>
          <a:endParaRPr lang="ru-RU" sz="1800" b="1" kern="1200" dirty="0">
            <a:solidFill>
              <a:srgbClr val="4D4D4D"/>
            </a:solidFill>
            <a:latin typeface="Century Gothic" panose="020B0502020202020204" pitchFamily="34" charset="0"/>
          </a:endParaRPr>
        </a:p>
      </dsp:txBody>
      <dsp:txXfrm>
        <a:off x="2584727" y="1258817"/>
        <a:ext cx="1502748" cy="576006"/>
      </dsp:txXfrm>
    </dsp:sp>
    <dsp:sp modelId="{711EF118-C237-485B-8322-E194BFAD6E44}">
      <dsp:nvSpPr>
        <dsp:cNvPr id="0" name=""/>
        <dsp:cNvSpPr/>
      </dsp:nvSpPr>
      <dsp:spPr>
        <a:xfrm>
          <a:off x="4283934" y="1402248"/>
          <a:ext cx="1730912" cy="28567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аттестовано </a:t>
          </a:r>
          <a:r>
            <a:rPr lang="ru-RU" sz="2400" b="1" kern="1200" dirty="0" smtClean="0">
              <a:solidFill>
                <a:srgbClr val="AA4754"/>
              </a:solidFill>
            </a:rPr>
            <a:t>380</a:t>
          </a:r>
          <a:r>
            <a:rPr lang="ru-RU" sz="1400" kern="1200" dirty="0" smtClean="0"/>
            <a:t> штатных и привлекаемых экспертов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выданы области компетентности (присвоен технический код)</a:t>
          </a:r>
          <a:endParaRPr lang="ru-RU" sz="1400" kern="1200" dirty="0"/>
        </a:p>
      </dsp:txBody>
      <dsp:txXfrm>
        <a:off x="4334631" y="1452945"/>
        <a:ext cx="1629518" cy="2143196"/>
      </dsp:txXfrm>
    </dsp:sp>
    <dsp:sp modelId="{A7AC6017-7C02-4BA1-A403-891537B9AACA}">
      <dsp:nvSpPr>
        <dsp:cNvPr id="0" name=""/>
        <dsp:cNvSpPr/>
      </dsp:nvSpPr>
      <dsp:spPr>
        <a:xfrm>
          <a:off x="5274565" y="3001812"/>
          <a:ext cx="1793698" cy="1793698"/>
        </a:xfrm>
        <a:prstGeom prst="leftCircularArrow">
          <a:avLst>
            <a:gd name="adj1" fmla="val 2516"/>
            <a:gd name="adj2" fmla="val 305094"/>
            <a:gd name="adj3" fmla="val 2104401"/>
            <a:gd name="adj4" fmla="val 9048286"/>
            <a:gd name="adj5" fmla="val 2936"/>
          </a:avLst>
        </a:prstGeom>
        <a:gradFill rotWithShape="0">
          <a:gsLst>
            <a:gs pos="0">
              <a:schemeClr val="accent6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582E692-1C4C-4907-B294-5E446947096D}">
      <dsp:nvSpPr>
        <dsp:cNvPr id="0" name=""/>
        <dsp:cNvSpPr/>
      </dsp:nvSpPr>
      <dsp:spPr>
        <a:xfrm>
          <a:off x="4668581" y="3238521"/>
          <a:ext cx="1538588" cy="6118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4D4D4D"/>
              </a:solidFill>
              <a:latin typeface="Century Gothic" panose="020B0502020202020204" pitchFamily="34" charset="0"/>
            </a:rPr>
            <a:t>аттестация</a:t>
          </a:r>
          <a:endParaRPr lang="ru-RU" sz="1800" b="1" kern="1200" dirty="0">
            <a:solidFill>
              <a:srgbClr val="4D4D4D"/>
            </a:solidFill>
            <a:latin typeface="Century Gothic" panose="020B0502020202020204" pitchFamily="34" charset="0"/>
          </a:endParaRPr>
        </a:p>
      </dsp:txBody>
      <dsp:txXfrm>
        <a:off x="4686501" y="3256441"/>
        <a:ext cx="1502748" cy="576006"/>
      </dsp:txXfrm>
    </dsp:sp>
    <dsp:sp modelId="{8DCA51BD-0197-4787-9580-54D1C3898AFA}">
      <dsp:nvSpPr>
        <dsp:cNvPr id="0" name=""/>
        <dsp:cNvSpPr/>
      </dsp:nvSpPr>
      <dsp:spPr>
        <a:xfrm>
          <a:off x="6422111" y="1402248"/>
          <a:ext cx="1730912" cy="28567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проведено </a:t>
          </a:r>
          <a:r>
            <a:rPr lang="ru-RU" sz="2400" b="1" kern="1200" dirty="0" smtClean="0">
              <a:solidFill>
                <a:srgbClr val="AA4754"/>
              </a:solidFill>
            </a:rPr>
            <a:t>300</a:t>
          </a:r>
          <a:r>
            <a:rPr lang="ru-RU" sz="1400" kern="1200" dirty="0" smtClean="0"/>
            <a:t> мероприятий по мониторингу: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наблюдение 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анализ записей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собеседование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тестирование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сформирован план мониторинга на 2015 год</a:t>
          </a:r>
          <a:endParaRPr lang="ru-RU" sz="1400" kern="1200" dirty="0"/>
        </a:p>
      </dsp:txBody>
      <dsp:txXfrm>
        <a:off x="6472808" y="2065106"/>
        <a:ext cx="1629518" cy="2143196"/>
      </dsp:txXfrm>
    </dsp:sp>
    <dsp:sp modelId="{4DAA57B7-38DE-486F-BB96-D4D797BAD594}">
      <dsp:nvSpPr>
        <dsp:cNvPr id="0" name=""/>
        <dsp:cNvSpPr/>
      </dsp:nvSpPr>
      <dsp:spPr>
        <a:xfrm>
          <a:off x="6807697" y="1240897"/>
          <a:ext cx="1538588" cy="6118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4D4D4D"/>
              </a:solidFill>
              <a:latin typeface="Century Gothic" panose="020B0502020202020204" pitchFamily="34" charset="0"/>
            </a:rPr>
            <a:t>мониторинг</a:t>
          </a:r>
          <a:endParaRPr lang="ru-RU" sz="1800" b="1" kern="1200" dirty="0">
            <a:solidFill>
              <a:srgbClr val="4D4D4D"/>
            </a:solidFill>
            <a:latin typeface="Century Gothic" panose="020B0502020202020204" pitchFamily="34" charset="0"/>
          </a:endParaRPr>
        </a:p>
      </dsp:txBody>
      <dsp:txXfrm>
        <a:off x="6825617" y="1258817"/>
        <a:ext cx="1502748" cy="5760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85CFCC-6BDE-4FF1-8AA5-24CCEDC81638}" type="datetimeFigureOut">
              <a:rPr lang="ru-RU" smtClean="0"/>
              <a:t>15.05.2015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EB053C-B7E3-4065-AEAA-6B72EEDE6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401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соответствии с п.43 протокола МГС №31-2007 основой для взаимного признания результатов работ по аккредитации в области оценки  соответствия является: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	Наличие необходимых нормативных и нормативных правовых актов в области аккредитации;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	Наличие независимого национального органа по аккредитации, имеющего соответствующие полномочия от государства;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	Наличие национальной системы аккредитации;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	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Внедрение стандартов, гармонизированных с международными, устанавливающих требования к органам по оценке соответствия;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	Соответствие национального органа требованиям международных документов в сфере аккредитации.</a:t>
            </a:r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EB053C-B7E3-4065-AEAA-6B72EEDE6AA6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91407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2A165-71A9-4F46-AB7C-2EB61F2B98E9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35163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dirty="0"/>
              <a:t> С учетом законодательства ЕС (Регламент Европейского Парламента и Совета от 2008 года №765)</a:t>
            </a:r>
            <a:endParaRPr lang="ru-RU" sz="2000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sz="2000" dirty="0"/>
              <a:t>Договор о ЕАЭС (статья 54, Протокол о техническом регулировании, результатов работ по аккредитации органов по оценке соответствия)</a:t>
            </a:r>
          </a:p>
          <a:p>
            <a:pPr marL="363354" lvl="1" indent="-363354">
              <a:lnSpc>
                <a:spcPct val="150000"/>
              </a:lnSpc>
              <a:buFont typeface="Wingdings" panose="05000000000000000000" pitchFamily="2" charset="2"/>
              <a:buChar char="q"/>
              <a:tabLst>
                <a:tab pos="361753" algn="l"/>
              </a:tabLst>
            </a:pPr>
            <a:r>
              <a:rPr lang="ru-RU" sz="2000" dirty="0"/>
              <a:t>проект Закона об оценке соответствия и аккредитации (взамен действующего закона от 31 декабря 2010 г. № 228-З)</a:t>
            </a:r>
          </a:p>
          <a:p>
            <a:pPr marL="363354" lvl="2" indent="-363354">
              <a:lnSpc>
                <a:spcPct val="150000"/>
              </a:lnSpc>
              <a:buFont typeface="Wingdings" panose="05000000000000000000" pitchFamily="2" charset="2"/>
              <a:buChar char="q"/>
              <a:tabLst>
                <a:tab pos="361753" algn="l"/>
              </a:tabLst>
            </a:pPr>
            <a:r>
              <a:rPr lang="ru-RU" sz="2000" dirty="0"/>
              <a:t>Правила аккредитации</a:t>
            </a:r>
          </a:p>
          <a:p>
            <a:pPr marL="363354" lvl="2" indent="-363354">
              <a:lnSpc>
                <a:spcPct val="150000"/>
              </a:lnSpc>
              <a:buFont typeface="Wingdings" panose="05000000000000000000" pitchFamily="2" charset="2"/>
              <a:buChar char="q"/>
              <a:tabLst>
                <a:tab pos="361753" algn="l"/>
              </a:tabLst>
            </a:pPr>
            <a:r>
              <a:rPr lang="ru-RU" sz="2000" dirty="0"/>
              <a:t>ТКП</a:t>
            </a:r>
            <a:r>
              <a:rPr lang="en-US" sz="2000" dirty="0"/>
              <a:t> 50</a:t>
            </a:r>
            <a:r>
              <a:rPr lang="ru-RU" sz="2000" dirty="0"/>
              <a:t>.10 Порядок аккредитации</a:t>
            </a:r>
          </a:p>
          <a:p>
            <a:pPr marL="363354" lvl="2" indent="-363354">
              <a:lnSpc>
                <a:spcPct val="150000"/>
              </a:lnSpc>
              <a:buFont typeface="Wingdings" panose="05000000000000000000" pitchFamily="2" charset="2"/>
              <a:buChar char="q"/>
              <a:tabLst>
                <a:tab pos="361753" algn="l"/>
              </a:tabLst>
            </a:pPr>
            <a:r>
              <a:rPr lang="ru-RU" sz="2000" dirty="0"/>
              <a:t>Постановления (подзаконные НПА)</a:t>
            </a:r>
          </a:p>
          <a:p>
            <a:pPr marL="363354" lvl="2" indent="-363354">
              <a:lnSpc>
                <a:spcPct val="150000"/>
              </a:lnSpc>
              <a:buFont typeface="Wingdings" panose="05000000000000000000" pitchFamily="2" charset="2"/>
              <a:buChar char="q"/>
              <a:tabLst>
                <a:tab pos="361753" algn="l"/>
              </a:tabLst>
            </a:pPr>
            <a:r>
              <a:rPr lang="ru-RU" sz="2000" dirty="0"/>
              <a:t>Критерии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sz="2000" dirty="0"/>
              <a:t>документы НОА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2A165-71A9-4F46-AB7C-2EB61F2B98E9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858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1990">
              <a:defRPr/>
            </a:pPr>
            <a:r>
              <a:rPr lang="ru-RU" dirty="0">
                <a:solidFill>
                  <a:srgbClr val="FF0000"/>
                </a:solidFill>
              </a:rPr>
              <a:t>В БГЦА создана и функционирует система менеджмента соответствующая международным требованиям, установленным в </a:t>
            </a:r>
            <a:r>
              <a:rPr lang="en-US" dirty="0">
                <a:solidFill>
                  <a:srgbClr val="FF0000"/>
                </a:solidFill>
              </a:rPr>
              <a:t>ISO/IEC</a:t>
            </a:r>
            <a:r>
              <a:rPr lang="ru-RU" dirty="0">
                <a:solidFill>
                  <a:srgbClr val="FF0000"/>
                </a:solidFill>
              </a:rPr>
              <a:t> 17011 (в настоящее время СМ содержит 42 документа и более 100 форм для записей)</a:t>
            </a:r>
          </a:p>
          <a:p>
            <a:pPr defTabSz="921990">
              <a:defRPr/>
            </a:pPr>
            <a:r>
              <a:rPr lang="ru-RU" dirty="0"/>
              <a:t>В 2014 году при поддержке европейских экспертов проекта </a:t>
            </a:r>
            <a:r>
              <a:rPr lang="ru-RU" b="1" dirty="0"/>
              <a:t>документы и процедуры</a:t>
            </a:r>
            <a:r>
              <a:rPr lang="ru-RU" dirty="0"/>
              <a:t> БГЦА приведены в соответствие с международными требованиями (пересмотрено и актуализировано 11 документов, разработано – 18 новых)</a:t>
            </a:r>
          </a:p>
          <a:p>
            <a:pPr defTabSz="921990">
              <a:defRPr/>
            </a:pPr>
            <a:r>
              <a:rPr lang="ru-RU" dirty="0"/>
              <a:t>С целью поддержания СМ в соответствии с международными требованиями и поиска улучшений проведен анализ результативности СМ за 2014 год, постоянно проводится внутренний аудит СМ, по результатам которого разрабатываются и выполняются корректирующие мероприятия</a:t>
            </a:r>
          </a:p>
          <a:p>
            <a:pPr fontAlgn="t"/>
            <a:r>
              <a:rPr lang="ru-RU" dirty="0"/>
              <a:t>По результатам анализа </a:t>
            </a:r>
            <a:r>
              <a:rPr lang="ru-RU" dirty="0" smtClean="0"/>
              <a:t>ВА целом СМ результативна, не достигнуты поставленные показатели по:</a:t>
            </a:r>
          </a:p>
          <a:p>
            <a:pPr fontAlgn="t"/>
            <a:r>
              <a:rPr lang="ru-RU" dirty="0" smtClean="0"/>
              <a:t>удовлетворенности аккредитованных субъектов услугами по аккредитации </a:t>
            </a:r>
          </a:p>
          <a:p>
            <a:pPr fontAlgn="t"/>
            <a:r>
              <a:rPr lang="ru-RU" dirty="0" smtClean="0"/>
              <a:t>(не ниже 9 баллов по 10-балльной системе оценки)</a:t>
            </a:r>
          </a:p>
          <a:p>
            <a:pPr fontAlgn="t"/>
            <a:r>
              <a:rPr lang="ru-RU" dirty="0" smtClean="0"/>
              <a:t>Вместо 90 % достигнуто 75%</a:t>
            </a:r>
          </a:p>
          <a:p>
            <a:r>
              <a:rPr lang="ru-RU" dirty="0" smtClean="0"/>
              <a:t>Нерезультативно (по вопросам соблюдения сроков предоставления работ, компетентность членов группы по оценке)</a:t>
            </a:r>
          </a:p>
          <a:p>
            <a:r>
              <a:rPr lang="ru-RU" dirty="0" smtClean="0"/>
              <a:t>Проведены мероприятия: </a:t>
            </a:r>
          </a:p>
          <a:p>
            <a:r>
              <a:rPr lang="ru-RU" dirty="0" smtClean="0"/>
              <a:t>Пересмотрен процесс планирования работ (ПК через 18 месяцев)</a:t>
            </a:r>
          </a:p>
          <a:p>
            <a:r>
              <a:rPr lang="ru-RU" dirty="0" smtClean="0"/>
              <a:t>Расширены темы тренингов для ТО</a:t>
            </a:r>
          </a:p>
          <a:p>
            <a:r>
              <a:rPr lang="ru-RU" dirty="0" smtClean="0"/>
              <a:t>Введена процедура аттестации ТО</a:t>
            </a:r>
          </a:p>
          <a:p>
            <a:pPr defTabSz="921990">
              <a:defRPr/>
            </a:pPr>
            <a:r>
              <a:rPr lang="ru-RU" dirty="0"/>
              <a:t>Для обеспечения беспристрастности проведен анализ рисков в деятельности БГЦА, идентифицированы риски требующие управления, разработаны мероприятия на 2015 год по их минимизации</a:t>
            </a:r>
          </a:p>
          <a:p>
            <a:pPr defTabSz="921990">
              <a:defRPr/>
            </a:pPr>
            <a:r>
              <a:rPr lang="ru-RU" dirty="0"/>
              <a:t>Также проводится постоянная работа по сбору обратной связи от ООС (при осуществлении оценки, участия в тренингах, а также рассылка)</a:t>
            </a:r>
          </a:p>
          <a:p>
            <a:pPr defTabSz="921990">
              <a:defRPr/>
            </a:pPr>
            <a:endParaRPr lang="ru-RU" b="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2A165-71A9-4F46-AB7C-2EB61F2B98E9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27206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 2014 году были пересмотрены составы технических комитетов (расширен состав, привлечены специалисты аккредитованных ООС)</a:t>
            </a:r>
          </a:p>
          <a:p>
            <a:r>
              <a:rPr lang="ru-RU" dirty="0" smtClean="0"/>
              <a:t>Определена сфера деятельности каждого технического комитета в соответствии с установленными кодами объектов, видов испытаний, измерений, сертификации</a:t>
            </a:r>
          </a:p>
          <a:p>
            <a:r>
              <a:rPr lang="ru-RU" dirty="0" smtClean="0"/>
              <a:t>Проведены организационные заседания, на которых избраны руководители и секретари технических комитетов. В состав созданных технических комитетов входят технические эксперты Возглавляют технические комитеты также технические эксперты Организационную работу осуществляют секретари ТК - оценщики БГЦА</a:t>
            </a:r>
          </a:p>
          <a:p>
            <a:r>
              <a:rPr lang="ru-RU" dirty="0" smtClean="0"/>
              <a:t>Активная деятельность технических комитетов подтверждению технической компетентности по присвоению кодов техническим оценщикам с целью дальнейшей их аттестации</a:t>
            </a:r>
          </a:p>
          <a:p>
            <a:r>
              <a:rPr lang="ru-RU" dirty="0" smtClean="0"/>
              <a:t>Активное участие в разработке специализированных критериев для лабораторий и органов по сертификации по сферам их деятельности с учетом действующего законодательства РБ и документов EA, ILAC, IAF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EB053C-B7E3-4065-AEAA-6B72EEDE6AA6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90373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2A165-71A9-4F46-AB7C-2EB61F2B98E9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858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EB053C-B7E3-4065-AEAA-6B72EEDE6AA6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90123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ru-RU" dirty="0">
                <a:latin typeface="Century Gothic" panose="020B0502020202020204" pitchFamily="34" charset="0"/>
              </a:rPr>
              <a:t>В 2014 году обучено более </a:t>
            </a:r>
            <a:r>
              <a:rPr lang="ru-RU" sz="4000" b="1" dirty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800</a:t>
            </a:r>
            <a:r>
              <a:rPr lang="ru-RU" sz="4000" dirty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b="1" dirty="0">
                <a:latin typeface="Century Gothic" panose="020B0502020202020204" pitchFamily="34" charset="0"/>
              </a:rPr>
              <a:t>участников</a:t>
            </a:r>
            <a:r>
              <a:rPr lang="ru-RU" dirty="0">
                <a:latin typeface="Century Gothic" panose="020B0502020202020204" pitchFamily="34" charset="0"/>
              </a:rPr>
              <a:t> тренингов </a:t>
            </a:r>
            <a:r>
              <a:rPr lang="ru-RU" dirty="0" smtClean="0">
                <a:latin typeface="Century Gothic" panose="020B0502020202020204" pitchFamily="34" charset="0"/>
              </a:rPr>
              <a:t>по </a:t>
            </a:r>
            <a:r>
              <a:rPr lang="ru-RU" sz="4000" b="1" dirty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13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b="1" dirty="0">
                <a:latin typeface="Century Gothic" panose="020B0502020202020204" pitchFamily="34" charset="0"/>
              </a:rPr>
              <a:t>программам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2A165-71A9-4F46-AB7C-2EB61F2B98E9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16433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2248E-3A69-4898-AA22-3B920DA7D1BC}" type="datetime1">
              <a:rPr lang="ru-RU" smtClean="0"/>
              <a:t>15.05.2015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5480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99A09-4BAF-4694-9E08-018E0EE6E971}" type="datetime1">
              <a:rPr lang="ru-RU" smtClean="0"/>
              <a:t>15.05.2015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1638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E714C-5588-49DC-89BB-B6480727CFC5}" type="datetime1">
              <a:rPr lang="ru-RU" smtClean="0"/>
              <a:t>15.05.2015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605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58CA0-C5A5-4714-A450-605C83E50288}" type="datetime1">
              <a:rPr lang="ru-RU" smtClean="0"/>
              <a:t>15.05.2015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185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7C035-78F6-4FDE-8039-A084B5DD2492}" type="datetime1">
              <a:rPr lang="ru-RU" smtClean="0"/>
              <a:t>15.05.2015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178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90EBF-A186-49A6-A814-356E264A3E7C}" type="datetime1">
              <a:rPr lang="ru-RU" smtClean="0"/>
              <a:t>15.05.2015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7184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59EE1-A64A-47AA-852E-EB5E77D79393}" type="datetime1">
              <a:rPr lang="ru-RU" smtClean="0"/>
              <a:t>15.05.2015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5296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8DFEA-6CF9-4648-BC88-E980C029942C}" type="datetime1">
              <a:rPr lang="ru-RU" smtClean="0"/>
              <a:t>15.05.2015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071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3721A-CC9A-4DC6-AD49-92FED57FE465}" type="datetime1">
              <a:rPr lang="ru-RU" smtClean="0"/>
              <a:t>15.05.2015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5465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64B73-CC9D-435F-B682-E74285F270EE}" type="datetime1">
              <a:rPr lang="ru-RU" smtClean="0"/>
              <a:t>15.05.2015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276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C4C83-744A-4FE8-8210-DC1337691CFB}" type="datetime1">
              <a:rPr lang="ru-RU" smtClean="0"/>
              <a:t>15.05.2015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393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08A155-5FBA-497E-85B3-E70119875B5E}" type="datetime1">
              <a:rPr lang="ru-RU" smtClean="0"/>
              <a:t>15.05.2015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B8124-6597-4820-97AE-F5F4C2EA7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6291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4826"/>
          <a:stretch>
            <a:fillRect/>
          </a:stretch>
        </p:blipFill>
        <p:spPr bwMode="auto">
          <a:xfrm>
            <a:off x="0" y="0"/>
            <a:ext cx="8789047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2130425"/>
            <a:ext cx="6838528" cy="1470025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О работе Белорусского государственного центра аккредитации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3886200"/>
            <a:ext cx="6152728" cy="1752600"/>
          </a:xfrm>
        </p:spPr>
        <p:txBody>
          <a:bodyPr>
            <a:normAutofit fontScale="92500"/>
          </a:bodyPr>
          <a:lstStyle/>
          <a:p>
            <a:pPr algn="l"/>
            <a:r>
              <a:rPr lang="ru-RU" sz="2400" dirty="0" err="1" smtClean="0"/>
              <a:t>Мальгина</a:t>
            </a:r>
            <a:r>
              <a:rPr lang="ru-RU" sz="2400" dirty="0" smtClean="0"/>
              <a:t> Э.Н.</a:t>
            </a:r>
          </a:p>
          <a:p>
            <a:pPr algn="l"/>
            <a:r>
              <a:rPr lang="ru-RU" sz="2400" i="1" dirty="0" smtClean="0"/>
              <a:t>начальник отдела международного сотрудничества</a:t>
            </a:r>
          </a:p>
          <a:p>
            <a:pPr algn="l"/>
            <a:r>
              <a:rPr lang="ru-RU" sz="2400" i="1" dirty="0" smtClean="0"/>
              <a:t>Белорусского государственного центра аккредитации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3431048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 txBox="1">
            <a:spLocks noGrp="1"/>
          </p:cNvSpPr>
          <p:nvPr>
            <p:ph type="title"/>
          </p:nvPr>
        </p:nvSpPr>
        <p:spPr>
          <a:xfrm>
            <a:off x="467544" y="244055"/>
            <a:ext cx="8229600" cy="1077218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/>
              <a:t>Эксперты </a:t>
            </a:r>
            <a:r>
              <a:rPr lang="ru-RU" sz="3200" dirty="0"/>
              <a:t>по аккредитации</a:t>
            </a:r>
            <a:br>
              <a:rPr lang="ru-RU" sz="3200" dirty="0"/>
            </a:br>
            <a:r>
              <a:rPr lang="ru-RU" sz="3200" dirty="0" smtClean="0"/>
              <a:t>(р.6 </a:t>
            </a:r>
            <a:r>
              <a:rPr lang="ru-RU" sz="3200" dirty="0"/>
              <a:t>СТБ</a:t>
            </a:r>
            <a:r>
              <a:rPr lang="en-US" sz="3200" dirty="0"/>
              <a:t> ISO/IEC </a:t>
            </a:r>
            <a:r>
              <a:rPr lang="en-US" sz="3200" dirty="0" smtClean="0"/>
              <a:t>17011</a:t>
            </a:r>
            <a:r>
              <a:rPr lang="ru-RU" sz="3200" dirty="0" smtClean="0"/>
              <a:t>)</a:t>
            </a:r>
          </a:p>
        </p:txBody>
      </p:sp>
      <p:graphicFrame>
        <p:nvGraphicFramePr>
          <p:cNvPr id="5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7514665"/>
              </p:ext>
            </p:extLst>
          </p:nvPr>
        </p:nvGraphicFramePr>
        <p:xfrm>
          <a:off x="467544" y="1772816"/>
          <a:ext cx="8229600" cy="482453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76264"/>
                <a:gridCol w="1738536"/>
                <a:gridCol w="2057400"/>
                <a:gridCol w="2057400"/>
              </a:tblGrid>
              <a:tr h="62439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Схемы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аккредитации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Статус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оценщика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Количество оценщиков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51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</a:rPr>
                        <a:t>начало </a:t>
                      </a:r>
                      <a:r>
                        <a:rPr lang="ru-RU" sz="1800" b="1" dirty="0">
                          <a:effectLst/>
                        </a:rPr>
                        <a:t>2014 года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</a:rPr>
                        <a:t>начало </a:t>
                      </a:r>
                      <a:r>
                        <a:rPr lang="ru-RU" sz="1800" b="1" dirty="0">
                          <a:effectLst/>
                        </a:rPr>
                        <a:t>2015 года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4114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</a:rPr>
                        <a:t>СТБ</a:t>
                      </a: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/>
                        </a:rPr>
                        <a:t>ISO/IEC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</a:rPr>
                        <a:t>17025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</a:rPr>
                        <a:t>Ведущий</a:t>
                      </a:r>
                      <a:endParaRPr lang="ru-RU" sz="20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44</a:t>
                      </a:r>
                      <a:endParaRPr lang="ru-RU" sz="2000" b="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62</a:t>
                      </a:r>
                      <a:endParaRPr lang="ru-RU" sz="2000" b="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11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</a:rPr>
                        <a:t>Технический</a:t>
                      </a:r>
                      <a:endParaRPr lang="ru-RU" sz="20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320</a:t>
                      </a:r>
                      <a:endParaRPr lang="ru-RU" sz="2000" b="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501</a:t>
                      </a:r>
                      <a:endParaRPr lang="ru-RU" sz="2000" b="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114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</a:rPr>
                        <a:t>ГОСТ 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/>
                        </a:rPr>
                        <a:t>ISO/IEC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</a:rPr>
                        <a:t>17065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</a:rPr>
                        <a:t>Ведущий </a:t>
                      </a:r>
                      <a:endParaRPr lang="ru-RU" sz="20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2000" b="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</a:t>
                      </a:r>
                      <a:endParaRPr lang="ru-RU" sz="2000" b="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11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dirty="0" smtClean="0">
                          <a:effectLst/>
                        </a:rPr>
                        <a:t>Технический</a:t>
                      </a:r>
                      <a:endParaRPr lang="ru-RU" sz="2000" b="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130</a:t>
                      </a:r>
                      <a:endParaRPr lang="ru-RU" sz="2000" b="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199</a:t>
                      </a:r>
                      <a:endParaRPr lang="ru-RU" sz="2000" b="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1140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</a:rPr>
                        <a:t>ГОСТ 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/>
                        </a:rPr>
                        <a:t>ISO/IEC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</a:rPr>
                        <a:t>17021</a:t>
                      </a:r>
                      <a:endParaRPr lang="ru-RU" sz="2000" b="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</a:rPr>
                        <a:t>Ведущий</a:t>
                      </a:r>
                      <a:endParaRPr lang="ru-RU" sz="20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</a:t>
                      </a:r>
                      <a:endParaRPr lang="ru-RU" sz="2000" b="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</a:t>
                      </a:r>
                      <a:endParaRPr lang="ru-RU" sz="2000" b="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1140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</a:rPr>
                        <a:t>Технический</a:t>
                      </a:r>
                      <a:endParaRPr lang="ru-RU" sz="20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25</a:t>
                      </a:r>
                      <a:endParaRPr lang="ru-RU" sz="2000" b="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39</a:t>
                      </a:r>
                      <a:endParaRPr lang="ru-RU" sz="2000" b="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4055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</a:rPr>
                        <a:t>ГОСТ 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/>
                        </a:rPr>
                        <a:t>ISO/IEC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</a:rPr>
                        <a:t>17024</a:t>
                      </a:r>
                      <a:endParaRPr lang="ru-RU" sz="2000" b="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</a:rPr>
                        <a:t>Ведущий</a:t>
                      </a:r>
                      <a:endParaRPr lang="ru-RU" sz="20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  <a:endParaRPr lang="ru-RU" sz="2000" b="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  <a:endParaRPr lang="ru-RU" sz="2000" b="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4055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</a:rPr>
                        <a:t>Технический</a:t>
                      </a:r>
                      <a:endParaRPr lang="ru-RU" sz="20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</a:t>
                      </a:r>
                      <a:endParaRPr lang="ru-RU" sz="2000" b="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</a:t>
                      </a:r>
                      <a:endParaRPr lang="ru-RU" sz="2000" b="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90580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93610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4D4D4D"/>
                </a:solidFill>
              </a:rPr>
              <a:t>ЭКСПЕРТЫ ПО АККРЕДИТАЦИИ. </a:t>
            </a:r>
            <a:r>
              <a:rPr lang="en-US" sz="2800" b="1" dirty="0" smtClean="0">
                <a:solidFill>
                  <a:srgbClr val="4D4D4D"/>
                </a:solidFill>
              </a:rPr>
              <a:t/>
            </a:r>
            <a:br>
              <a:rPr lang="en-US" sz="2800" b="1" dirty="0" smtClean="0">
                <a:solidFill>
                  <a:srgbClr val="4D4D4D"/>
                </a:solidFill>
              </a:rPr>
            </a:br>
            <a:r>
              <a:rPr lang="ru-RU" sz="2800" b="1" dirty="0" smtClean="0">
                <a:solidFill>
                  <a:srgbClr val="4D4D4D"/>
                </a:solidFill>
              </a:rPr>
              <a:t>ТЕХНИЧЕСКИЕ ЭКСПЕРТЫ</a:t>
            </a:r>
            <a:endParaRPr lang="ru-RU" sz="2800" b="1" dirty="0">
              <a:solidFill>
                <a:srgbClr val="4D4D4D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600200"/>
            <a:ext cx="8003232" cy="4853136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11</a:t>
            </a:fld>
            <a:endParaRPr lang="ru-RU"/>
          </a:p>
        </p:txBody>
      </p:sp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918412614"/>
              </p:ext>
            </p:extLst>
          </p:nvPr>
        </p:nvGraphicFramePr>
        <p:xfrm>
          <a:off x="539552" y="1196752"/>
          <a:ext cx="8352928" cy="5661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79456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72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600" b="1" dirty="0" smtClean="0">
                <a:solidFill>
                  <a:srgbClr val="4D4D4D"/>
                </a:solidFill>
              </a:rPr>
              <a:t>Повышение компетентности аккредитованных ООС</a:t>
            </a:r>
            <a:br>
              <a:rPr lang="ru-RU" sz="2600" b="1" dirty="0" smtClean="0">
                <a:solidFill>
                  <a:srgbClr val="4D4D4D"/>
                </a:solidFill>
              </a:rPr>
            </a:br>
            <a:r>
              <a:rPr lang="ru-RU" sz="2600" b="1" dirty="0" smtClean="0">
                <a:solidFill>
                  <a:srgbClr val="4D4D4D"/>
                </a:solidFill>
              </a:rPr>
              <a:t>п.7.1.1 СТБ </a:t>
            </a:r>
            <a:r>
              <a:rPr lang="en-US" sz="2600" b="1" dirty="0" smtClean="0">
                <a:solidFill>
                  <a:srgbClr val="4D4D4D"/>
                </a:solidFill>
              </a:rPr>
              <a:t>ISO/IEC 17011</a:t>
            </a:r>
            <a:endParaRPr lang="ru-RU" sz="2600" b="1" dirty="0">
              <a:solidFill>
                <a:srgbClr val="4D4D4D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1874433"/>
            <a:ext cx="2808312" cy="3960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ТРЕБОВАНИЯ</a:t>
            </a:r>
          </a:p>
          <a:p>
            <a:pPr algn="ctr"/>
            <a:endParaRPr lang="ru-RU" b="1" dirty="0" smtClean="0"/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ГОСТ 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ISO/IEC 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17065 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ru-RU" dirty="0">
                <a:solidFill>
                  <a:schemeClr val="tx1">
                    <a:lumMod val="50000"/>
                  </a:schemeClr>
                </a:solidFill>
              </a:rPr>
              <a:t>ГОСТ 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ISO/IEC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17021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ru-RU" dirty="0">
                <a:solidFill>
                  <a:schemeClr val="tx1">
                    <a:lumMod val="50000"/>
                  </a:schemeClr>
                </a:solidFill>
              </a:rPr>
              <a:t>ГОСТ 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ISO/IEC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 17024</a:t>
            </a:r>
            <a:endParaRPr lang="ru-RU" dirty="0">
              <a:solidFill>
                <a:schemeClr val="tx1">
                  <a:lumMod val="50000"/>
                </a:schemeClr>
              </a:solidFill>
            </a:endParaRP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СТБ 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ISO/IEC 17025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ГОСТ 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ISO/IEC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 17020</a:t>
            </a:r>
            <a:endParaRPr lang="en-US" dirty="0" smtClean="0">
              <a:solidFill>
                <a:schemeClr val="tx1">
                  <a:lumMod val="50000"/>
                </a:schemeClr>
              </a:solidFill>
            </a:endParaRPr>
          </a:p>
          <a:p>
            <a:endParaRPr lang="en-US" dirty="0"/>
          </a:p>
          <a:p>
            <a:r>
              <a:rPr lang="ru-RU" b="1" dirty="0" smtClean="0"/>
              <a:t>+ документы ЕА,</a:t>
            </a:r>
            <a:r>
              <a:rPr lang="en-US" b="1" dirty="0"/>
              <a:t> ILAC, </a:t>
            </a:r>
            <a:r>
              <a:rPr lang="en-US" b="1" dirty="0" smtClean="0"/>
              <a:t>IAF</a:t>
            </a:r>
            <a:endParaRPr lang="ru-RU" b="1" dirty="0" smtClean="0"/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557687" y="2276872"/>
            <a:ext cx="1728192" cy="900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algn="ctr"/>
            <a:r>
              <a:rPr lang="ru-RU" dirty="0" smtClean="0"/>
              <a:t>Оценка компетентности ООС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585745" y="1917272"/>
            <a:ext cx="3234727" cy="3960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ТРЕНИНГИ</a:t>
            </a:r>
            <a:r>
              <a:rPr lang="ru-RU" dirty="0" smtClean="0"/>
              <a:t>:</a:t>
            </a:r>
          </a:p>
          <a:p>
            <a:pPr algn="ctr"/>
            <a:endParaRPr lang="ru-RU" dirty="0" smtClean="0"/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ru-RU" dirty="0" smtClean="0"/>
              <a:t>разъяснение требований основополагающих стандартов и специализированных критериев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ru-RU" dirty="0"/>
              <a:t>разъяснение </a:t>
            </a:r>
            <a:r>
              <a:rPr lang="ru-RU" dirty="0" smtClean="0"/>
              <a:t> требований документов ЕА, </a:t>
            </a:r>
            <a:r>
              <a:rPr lang="en-US" dirty="0" smtClean="0"/>
              <a:t>ILAC, IAF</a:t>
            </a:r>
            <a:endParaRPr lang="ru-RU" dirty="0"/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ru-RU" dirty="0" smtClean="0"/>
              <a:t>Практические занятия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ru-RU" dirty="0" smtClean="0"/>
              <a:t>Входное и итоговое тестирование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545363" y="4365104"/>
            <a:ext cx="1728192" cy="900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algn="ctr"/>
            <a:r>
              <a:rPr lang="ru-RU" dirty="0" smtClean="0"/>
              <a:t>Обратная связь с заказчиками</a:t>
            </a:r>
            <a:endParaRPr lang="ru-RU" dirty="0"/>
          </a:p>
        </p:txBody>
      </p:sp>
      <p:sp>
        <p:nvSpPr>
          <p:cNvPr id="13" name="Плюс 12"/>
          <p:cNvSpPr/>
          <p:nvPr/>
        </p:nvSpPr>
        <p:spPr>
          <a:xfrm>
            <a:off x="4097747" y="3538236"/>
            <a:ext cx="648072" cy="632393"/>
          </a:xfrm>
          <a:prstGeom prst="mathPlus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0459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Прямая соединительная линия 23"/>
          <p:cNvCxnSpPr/>
          <p:nvPr/>
        </p:nvCxnSpPr>
        <p:spPr>
          <a:xfrm>
            <a:off x="2987824" y="2636912"/>
            <a:ext cx="432048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4D4D4D"/>
                </a:solidFill>
              </a:rPr>
              <a:t>Сотрудничество с организациями по аккредитации ЕА, </a:t>
            </a:r>
            <a:r>
              <a:rPr lang="en-US" sz="3200" dirty="0" smtClean="0">
                <a:solidFill>
                  <a:srgbClr val="4D4D4D"/>
                </a:solidFill>
              </a:rPr>
              <a:t>ILAC, IAF</a:t>
            </a:r>
            <a:endParaRPr lang="ru-RU" sz="3200" dirty="0">
              <a:solidFill>
                <a:srgbClr val="4D4D4D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13</a:t>
            </a:fld>
            <a:endParaRPr lang="ru-RU"/>
          </a:p>
        </p:txBody>
      </p:sp>
      <p:pic>
        <p:nvPicPr>
          <p:cNvPr id="5" name="Рисунок 6" descr="D:\Emma_рабочая\Баннер\Баннер_материалы дизайнеру\картинки дополнительно\IAF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501008"/>
            <a:ext cx="1369557" cy="860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065"/>
          <a:stretch>
            <a:fillRect/>
          </a:stretch>
        </p:blipFill>
        <p:spPr bwMode="auto">
          <a:xfrm>
            <a:off x="1802462" y="2204864"/>
            <a:ext cx="1113354" cy="952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 descr="C:\Users\malgina\Downloads\image001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7798" y="4869160"/>
            <a:ext cx="1018017" cy="87864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3491880" y="2204864"/>
            <a:ext cx="2160240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444208" y="2204864"/>
            <a:ext cx="2160240" cy="37444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81" y="3429000"/>
            <a:ext cx="9810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Группа 15"/>
          <p:cNvGrpSpPr/>
          <p:nvPr/>
        </p:nvGrpSpPr>
        <p:grpSpPr>
          <a:xfrm>
            <a:off x="1331640" y="2600908"/>
            <a:ext cx="426907" cy="2628292"/>
            <a:chOff x="1331640" y="2600908"/>
            <a:chExt cx="426907" cy="262829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>
              <a:off x="1475656" y="2600908"/>
              <a:ext cx="0" cy="262829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>
              <a:off x="1331640" y="3915054"/>
              <a:ext cx="288032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>
              <a:off x="1475656" y="2600908"/>
              <a:ext cx="282891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1475656" y="5229200"/>
              <a:ext cx="282891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Стрелка вправо 19"/>
          <p:cNvSpPr/>
          <p:nvPr/>
        </p:nvSpPr>
        <p:spPr>
          <a:xfrm>
            <a:off x="2915816" y="5013176"/>
            <a:ext cx="504056" cy="360040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3491880" y="2204864"/>
            <a:ext cx="216024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Заявка </a:t>
            </a:r>
          </a:p>
          <a:p>
            <a:pPr algn="ctr"/>
            <a:r>
              <a:rPr lang="ru-RU" dirty="0" smtClean="0"/>
              <a:t>на паритетную оценку</a:t>
            </a:r>
          </a:p>
          <a:p>
            <a:pPr algn="ctr"/>
            <a:r>
              <a:rPr lang="ru-RU" dirty="0" smtClean="0"/>
              <a:t>ЕА для целей подписания </a:t>
            </a:r>
            <a:r>
              <a:rPr lang="en-US" dirty="0" smtClean="0"/>
              <a:t>BLA </a:t>
            </a:r>
            <a:r>
              <a:rPr lang="ru-RU" dirty="0" smtClean="0"/>
              <a:t>в сфере: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/>
              <a:t>испытания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/>
              <a:t>калибровка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/>
              <a:t>сертификации продукции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/>
              <a:t>сертификации</a:t>
            </a:r>
            <a:r>
              <a:rPr lang="ru-RU" dirty="0" smtClean="0"/>
              <a:t> СМ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/>
              <a:t>сертификации </a:t>
            </a:r>
            <a:r>
              <a:rPr lang="ru-RU" dirty="0" smtClean="0"/>
              <a:t>персонала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3491880" y="5517232"/>
            <a:ext cx="216024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декабрь 2015 года</a:t>
            </a:r>
            <a:endParaRPr lang="ru-RU" dirty="0"/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>
            <a:off x="3075092" y="3931286"/>
            <a:ext cx="344780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7" name="Прямая со стрелкой 1026"/>
          <p:cNvCxnSpPr/>
          <p:nvPr/>
        </p:nvCxnSpPr>
        <p:spPr>
          <a:xfrm>
            <a:off x="5724128" y="2636912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5724128" y="3931678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>
            <a:off x="5724128" y="5229200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9" name="TextBox 1028"/>
          <p:cNvSpPr txBox="1"/>
          <p:nvPr/>
        </p:nvSpPr>
        <p:spPr>
          <a:xfrm>
            <a:off x="6516216" y="2452826"/>
            <a:ext cx="2088232" cy="40011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spc="300" dirty="0" smtClean="0"/>
              <a:t>ILAC MRA</a:t>
            </a:r>
            <a:endParaRPr lang="ru-RU" sz="2000" b="1" spc="300" dirty="0"/>
          </a:p>
        </p:txBody>
      </p:sp>
      <p:sp>
        <p:nvSpPr>
          <p:cNvPr id="40" name="TextBox 39"/>
          <p:cNvSpPr txBox="1"/>
          <p:nvPr/>
        </p:nvSpPr>
        <p:spPr>
          <a:xfrm>
            <a:off x="6532170" y="3701534"/>
            <a:ext cx="2088232" cy="40011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spc="300" dirty="0" smtClean="0"/>
              <a:t>IAF MLA</a:t>
            </a:r>
            <a:endParaRPr lang="ru-RU" sz="2000" b="1" spc="300" dirty="0"/>
          </a:p>
        </p:txBody>
      </p:sp>
      <p:sp>
        <p:nvSpPr>
          <p:cNvPr id="41" name="TextBox 40"/>
          <p:cNvSpPr txBox="1"/>
          <p:nvPr/>
        </p:nvSpPr>
        <p:spPr>
          <a:xfrm>
            <a:off x="6540122" y="5044534"/>
            <a:ext cx="2088232" cy="40011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spc="300" dirty="0" smtClean="0"/>
              <a:t>EA BLA</a:t>
            </a:r>
            <a:endParaRPr lang="ru-RU" sz="2000" b="1" spc="300" dirty="0"/>
          </a:p>
        </p:txBody>
      </p:sp>
    </p:spTree>
    <p:extLst>
      <p:ext uri="{BB962C8B-B14F-4D97-AF65-F5344CB8AC3E}">
        <p14:creationId xmlns:p14="http://schemas.microsoft.com/office/powerpoint/2010/main" val="6704076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4826"/>
          <a:stretch>
            <a:fillRect/>
          </a:stretch>
        </p:blipFill>
        <p:spPr bwMode="auto">
          <a:xfrm>
            <a:off x="0" y="0"/>
            <a:ext cx="8789047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2130425"/>
            <a:ext cx="6838528" cy="1470025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rgbClr val="4D4D4D"/>
                </a:solidFill>
              </a:rPr>
              <a:t>Благодарю за внимание!</a:t>
            </a:r>
            <a:endParaRPr lang="ru-RU" dirty="0">
              <a:solidFill>
                <a:srgbClr val="4D4D4D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5517232"/>
            <a:ext cx="7128792" cy="792088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sz="2400" dirty="0" smtClean="0"/>
              <a:t>Белорусский государственный центр аккредитации</a:t>
            </a:r>
          </a:p>
          <a:p>
            <a:pPr algn="l"/>
            <a:r>
              <a:rPr lang="en-US" sz="2400" dirty="0" smtClean="0"/>
              <a:t>www.bsca.by</a:t>
            </a:r>
          </a:p>
          <a:p>
            <a:pPr algn="l"/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1036824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6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solidFill>
                  <a:srgbClr val="4D4D4D"/>
                </a:solidFill>
              </a:rPr>
              <a:t>Задачи аккредитации</a:t>
            </a:r>
            <a:endParaRPr lang="ru-RU" dirty="0">
              <a:solidFill>
                <a:srgbClr val="4D4D4D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2</a:t>
            </a:fld>
            <a:endParaRPr lang="ru-RU"/>
          </a:p>
        </p:txBody>
      </p:sp>
      <p:grpSp>
        <p:nvGrpSpPr>
          <p:cNvPr id="18" name="Группа 17"/>
          <p:cNvGrpSpPr/>
          <p:nvPr/>
        </p:nvGrpSpPr>
        <p:grpSpPr>
          <a:xfrm>
            <a:off x="5004048" y="1835412"/>
            <a:ext cx="3345844" cy="4483786"/>
            <a:chOff x="5330252" y="1835412"/>
            <a:chExt cx="3345844" cy="4483786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5436096" y="1916832"/>
              <a:ext cx="3240000" cy="4320000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652120" y="2348880"/>
              <a:ext cx="2880320" cy="3970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endParaRPr lang="ru-RU" sz="2800" dirty="0" smtClean="0">
                <a:solidFill>
                  <a:schemeClr val="accent4">
                    <a:lumMod val="50000"/>
                  </a:schemeClr>
                </a:solidFill>
              </a:endParaRPr>
            </a:p>
            <a:p>
              <a:pPr lvl="0"/>
              <a:r>
                <a:rPr lang="ru-RU" sz="2800" dirty="0" smtClean="0">
                  <a:solidFill>
                    <a:schemeClr val="accent4">
                      <a:lumMod val="50000"/>
                    </a:schemeClr>
                  </a:solidFill>
                </a:rPr>
                <a:t>Условие </a:t>
              </a:r>
              <a:r>
                <a:rPr lang="ru-RU" sz="2800" dirty="0">
                  <a:solidFill>
                    <a:schemeClr val="accent4">
                      <a:lumMod val="50000"/>
                    </a:schemeClr>
                  </a:solidFill>
                </a:rPr>
                <a:t>признания партнерами по </a:t>
              </a:r>
              <a:r>
                <a:rPr lang="ru-RU" sz="2800" dirty="0" smtClean="0">
                  <a:solidFill>
                    <a:schemeClr val="accent4">
                      <a:lumMod val="50000"/>
                    </a:schemeClr>
                  </a:solidFill>
                </a:rPr>
                <a:t>торговле</a:t>
              </a:r>
            </a:p>
            <a:p>
              <a:r>
                <a:rPr lang="ru-RU" sz="2800" b="1" dirty="0">
                  <a:solidFill>
                    <a:schemeClr val="accent4">
                      <a:lumMod val="50000"/>
                    </a:schemeClr>
                  </a:solidFill>
                </a:rPr>
                <a:t>без повторных </a:t>
              </a:r>
              <a:r>
                <a:rPr lang="ru-RU" sz="2800" dirty="0">
                  <a:solidFill>
                    <a:schemeClr val="accent4">
                      <a:lumMod val="50000"/>
                    </a:schemeClr>
                  </a:solidFill>
                </a:rPr>
                <a:t>испытаний поставляемой продукции</a:t>
              </a:r>
            </a:p>
            <a:p>
              <a:pPr lvl="0"/>
              <a:endParaRPr lang="ru-RU" sz="2800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330252" y="1835412"/>
              <a:ext cx="643736" cy="738664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ru-RU" sz="4800" b="1" dirty="0">
                  <a:solidFill>
                    <a:schemeClr val="bg1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649912" y="1835412"/>
            <a:ext cx="3418032" cy="4714618"/>
            <a:chOff x="289512" y="1835412"/>
            <a:chExt cx="3418032" cy="4714618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467544" y="1916832"/>
              <a:ext cx="3240000" cy="4320000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sz="200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11380" y="2118047"/>
              <a:ext cx="2952328" cy="44319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31813" algn="ctr"/>
              <a:r>
                <a:rPr lang="ru-RU" sz="2300" b="1" dirty="0" smtClean="0">
                  <a:solidFill>
                    <a:schemeClr val="accent1">
                      <a:lumMod val="50000"/>
                    </a:schemeClr>
                  </a:solidFill>
                </a:rPr>
                <a:t>АТТЕСТАТ АККРЕДИТАЦИИ:</a:t>
              </a:r>
            </a:p>
            <a:p>
              <a:endParaRPr lang="ru-RU" sz="1400" dirty="0" smtClean="0">
                <a:solidFill>
                  <a:schemeClr val="accent1">
                    <a:lumMod val="50000"/>
                  </a:schemeClr>
                </a:solidFill>
              </a:endParaRPr>
            </a:p>
            <a:p>
              <a:pPr marL="285750" indent="-285750">
                <a:buFont typeface="Wingdings" panose="05000000000000000000" pitchFamily="2" charset="2"/>
                <a:buChar char="q"/>
              </a:pPr>
              <a:r>
                <a:rPr lang="ru-RU" sz="2300" dirty="0" smtClean="0">
                  <a:solidFill>
                    <a:schemeClr val="accent1">
                      <a:lumMod val="50000"/>
                    </a:schemeClr>
                  </a:solidFill>
                </a:rPr>
                <a:t>лаборатория выдает </a:t>
              </a:r>
              <a:r>
                <a:rPr lang="ru-RU" sz="2300" b="1" dirty="0" smtClean="0">
                  <a:solidFill>
                    <a:schemeClr val="accent1">
                      <a:lumMod val="50000"/>
                    </a:schemeClr>
                  </a:solidFill>
                </a:rPr>
                <a:t>достоверный</a:t>
              </a:r>
              <a:r>
                <a:rPr lang="ru-RU" sz="2300" dirty="0" smtClean="0">
                  <a:solidFill>
                    <a:schemeClr val="accent1">
                      <a:lumMod val="50000"/>
                    </a:schemeClr>
                  </a:solidFill>
                </a:rPr>
                <a:t> результат</a:t>
              </a:r>
            </a:p>
            <a:p>
              <a:endParaRPr lang="ru-RU" sz="1400" dirty="0">
                <a:solidFill>
                  <a:schemeClr val="accent1">
                    <a:lumMod val="50000"/>
                  </a:schemeClr>
                </a:solidFill>
              </a:endParaRPr>
            </a:p>
            <a:p>
              <a:pPr marL="285750" lvl="0" indent="-285750">
                <a:buFont typeface="Wingdings" panose="05000000000000000000" pitchFamily="2" charset="2"/>
                <a:buChar char="q"/>
              </a:pPr>
              <a:r>
                <a:rPr lang="ru-RU" sz="2300" dirty="0" smtClean="0">
                  <a:solidFill>
                    <a:schemeClr val="accent1">
                      <a:lumMod val="50000"/>
                    </a:schemeClr>
                  </a:solidFill>
                </a:rPr>
                <a:t>ОС выдает </a:t>
              </a:r>
              <a:r>
                <a:rPr lang="ru-RU" sz="2300" dirty="0">
                  <a:solidFill>
                    <a:schemeClr val="accent1">
                      <a:lumMod val="50000"/>
                    </a:schemeClr>
                  </a:solidFill>
                </a:rPr>
                <a:t>сертификат на основе </a:t>
              </a:r>
              <a:r>
                <a:rPr lang="ru-RU" sz="2300" b="1" dirty="0">
                  <a:solidFill>
                    <a:schemeClr val="accent1">
                      <a:lumMod val="50000"/>
                    </a:schemeClr>
                  </a:solidFill>
                </a:rPr>
                <a:t>доказательств</a:t>
              </a:r>
              <a:r>
                <a:rPr lang="ru-RU" sz="2300" dirty="0">
                  <a:solidFill>
                    <a:schemeClr val="accent1">
                      <a:lumMod val="50000"/>
                    </a:schemeClr>
                  </a:solidFill>
                </a:rPr>
                <a:t> о соответствии требованиям</a:t>
              </a:r>
            </a:p>
            <a:p>
              <a:endParaRPr lang="ru-RU" sz="24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89512" y="1835412"/>
              <a:ext cx="643736" cy="738664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ru-RU" sz="4800" b="1" dirty="0" smtClean="0">
                  <a:solidFill>
                    <a:schemeClr val="bg1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1</a:t>
              </a:r>
              <a:endParaRPr lang="ru-RU" sz="4800" b="1" dirty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1" name="Выгнутая вверх стрелка 20"/>
          <p:cNvSpPr/>
          <p:nvPr/>
        </p:nvSpPr>
        <p:spPr>
          <a:xfrm>
            <a:off x="3957764" y="3593308"/>
            <a:ext cx="1368152" cy="504056"/>
          </a:xfrm>
          <a:prstGeom prst="curved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Выгнутая вверх стрелка 23"/>
          <p:cNvSpPr/>
          <p:nvPr/>
        </p:nvSpPr>
        <p:spPr>
          <a:xfrm rot="10952670">
            <a:off x="3915257" y="4317047"/>
            <a:ext cx="1368152" cy="504056"/>
          </a:xfrm>
          <a:prstGeom prst="curvedDown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835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551566" y="1577442"/>
            <a:ext cx="8064896" cy="1008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2781304"/>
            <a:ext cx="8064896" cy="3384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4D4D4D"/>
                </a:solidFill>
              </a:rPr>
              <a:t>Национальная система аккредитации Республики Беларусь</a:t>
            </a:r>
            <a:endParaRPr lang="ru-RU" sz="3200" b="1" dirty="0">
              <a:solidFill>
                <a:srgbClr val="4D4D4D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3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96478" y="2852936"/>
            <a:ext cx="7704736" cy="4308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1400" b="1" dirty="0" smtClean="0"/>
              <a:t>НАЦИОНАЛЬНЫЙ ОРГАН ПО АККРЕДИТАЦИИ РЕСПУБЛИКИ БЕЛАРУСЬ</a:t>
            </a:r>
          </a:p>
          <a:p>
            <a:pPr algn="ctr"/>
            <a:r>
              <a:rPr lang="ru-RU" sz="1400" b="1" dirty="0" smtClean="0"/>
              <a:t>БЕЛОРУССКИЙ ГОСУДАРСТВЕННЫЙ ЦЕНТР АККРЕДИТАЦИИ</a:t>
            </a:r>
            <a:endParaRPr lang="ru-RU" sz="1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654000" y="1735859"/>
            <a:ext cx="1836000" cy="72000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1400" dirty="0" smtClean="0"/>
              <a:t>Государственный комитет по стандартизации Республики Беларусь</a:t>
            </a:r>
            <a:endParaRPr lang="ru-RU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2195736" y="1721442"/>
            <a:ext cx="1080000" cy="72000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1400" dirty="0" smtClean="0"/>
              <a:t>Совет по аккредитации</a:t>
            </a:r>
            <a:endParaRPr lang="ru-RU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683568" y="1721442"/>
            <a:ext cx="1080000" cy="72000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1400" dirty="0" smtClean="0"/>
              <a:t>Комиссия по апелляциям</a:t>
            </a:r>
            <a:endParaRPr lang="ru-RU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5868144" y="1744248"/>
            <a:ext cx="1080000" cy="72000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1400" dirty="0" smtClean="0"/>
              <a:t>Технические комитеты</a:t>
            </a:r>
            <a:endParaRPr lang="ru-RU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7308304" y="1735859"/>
            <a:ext cx="1080000" cy="72000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1400" dirty="0" smtClean="0"/>
              <a:t>Эксперты по аккредитации</a:t>
            </a:r>
            <a:endParaRPr lang="ru-RU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552462" y="6396104"/>
            <a:ext cx="8064000" cy="3240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1600" spc="300" dirty="0" smtClean="0"/>
              <a:t>Аккредитованные органы по оценке соответствия</a:t>
            </a:r>
            <a:endParaRPr lang="ru-RU" sz="1600" spc="300" dirty="0"/>
          </a:p>
        </p:txBody>
      </p:sp>
      <p:sp>
        <p:nvSpPr>
          <p:cNvPr id="12" name="TextBox 11"/>
          <p:cNvSpPr txBox="1"/>
          <p:nvPr/>
        </p:nvSpPr>
        <p:spPr>
          <a:xfrm>
            <a:off x="1315076" y="3438828"/>
            <a:ext cx="1800000" cy="504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1400" dirty="0" smtClean="0"/>
              <a:t>Техническая комиссия по аккредитации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093408" y="3430161"/>
            <a:ext cx="1722401" cy="4308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1400" dirty="0" smtClean="0"/>
              <a:t>Комиссия по аттестации экспертов</a:t>
            </a:r>
            <a:endParaRPr lang="ru-RU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3691335" y="3438828"/>
            <a:ext cx="1800000" cy="396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1400" dirty="0" smtClean="0"/>
              <a:t>Директор</a:t>
            </a:r>
            <a:endParaRPr lang="ru-RU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3691335" y="4221144"/>
            <a:ext cx="1800000" cy="504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1400" dirty="0" smtClean="0"/>
              <a:t>Заместитель директора</a:t>
            </a:r>
            <a:endParaRPr lang="ru-RU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3627926" y="4972751"/>
            <a:ext cx="2096202" cy="10772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1400" dirty="0" smtClean="0"/>
              <a:t>Исполнительные службы:</a:t>
            </a:r>
          </a:p>
          <a:p>
            <a:pPr marL="285750" indent="-193675">
              <a:buFont typeface="Wingdings" panose="05000000000000000000" pitchFamily="2" charset="2"/>
              <a:buChar char="q"/>
            </a:pPr>
            <a:r>
              <a:rPr lang="ru-RU" sz="1400" dirty="0" smtClean="0"/>
              <a:t>отдел аккредитации лабораторий</a:t>
            </a:r>
          </a:p>
          <a:p>
            <a:pPr marL="285750" indent="-193675">
              <a:buFont typeface="Wingdings" panose="05000000000000000000" pitchFamily="2" charset="2"/>
              <a:buChar char="q"/>
            </a:pPr>
            <a:r>
              <a:rPr lang="ru-RU" sz="1400" dirty="0" smtClean="0"/>
              <a:t>отдел аккредитации органов по сертификации</a:t>
            </a:r>
            <a:endParaRPr lang="ru-RU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1301303" y="4221144"/>
            <a:ext cx="1788866" cy="504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1400" dirty="0" smtClean="0"/>
              <a:t>Менеджер по качеству</a:t>
            </a:r>
            <a:endParaRPr lang="ru-RU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6290772" y="4252376"/>
            <a:ext cx="1893399" cy="1800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1400" dirty="0" smtClean="0"/>
              <a:t>Отделы обеспечения:</a:t>
            </a:r>
          </a:p>
          <a:p>
            <a:pPr marL="285750" indent="-193675">
              <a:buFont typeface="Wingdings" panose="05000000000000000000" pitchFamily="2" charset="2"/>
              <a:buChar char="q"/>
            </a:pPr>
            <a:r>
              <a:rPr lang="ru-RU" sz="1400" dirty="0" smtClean="0"/>
              <a:t>бухгалтерия</a:t>
            </a:r>
          </a:p>
          <a:p>
            <a:pPr marL="285750" indent="-193675">
              <a:buFont typeface="Wingdings" panose="05000000000000000000" pitchFamily="2" charset="2"/>
              <a:buChar char="q"/>
            </a:pPr>
            <a:r>
              <a:rPr lang="ru-RU" sz="1400" dirty="0" smtClean="0"/>
              <a:t>канцелярия</a:t>
            </a:r>
          </a:p>
          <a:p>
            <a:pPr marL="285750" indent="-193675">
              <a:buFont typeface="Wingdings" panose="05000000000000000000" pitchFamily="2" charset="2"/>
              <a:buChar char="q"/>
            </a:pPr>
            <a:r>
              <a:rPr lang="ru-RU" sz="1400" dirty="0" smtClean="0"/>
              <a:t>экономический отдел</a:t>
            </a:r>
          </a:p>
          <a:p>
            <a:pPr marL="285750" indent="-193675">
              <a:buFont typeface="Wingdings" panose="05000000000000000000" pitchFamily="2" charset="2"/>
              <a:buChar char="q"/>
            </a:pPr>
            <a:r>
              <a:rPr lang="ru-RU" sz="1400" dirty="0" smtClean="0"/>
              <a:t>юридический отдел</a:t>
            </a:r>
          </a:p>
          <a:p>
            <a:pPr marL="285750" indent="-193675">
              <a:buFont typeface="Wingdings" panose="05000000000000000000" pitchFamily="2" charset="2"/>
              <a:buChar char="q"/>
            </a:pPr>
            <a:r>
              <a:rPr lang="ru-RU" sz="1400" dirty="0" smtClean="0"/>
              <a:t>отдел международного сотрудничества</a:t>
            </a:r>
          </a:p>
          <a:p>
            <a:pPr marL="285750" indent="-193675">
              <a:buFont typeface="Wingdings" panose="05000000000000000000" pitchFamily="2" charset="2"/>
              <a:buChar char="q"/>
            </a:pPr>
            <a:r>
              <a:rPr lang="ru-RU" sz="1400" dirty="0" smtClean="0"/>
              <a:t>хозяйственный отдел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326210" y="5007360"/>
            <a:ext cx="1800000" cy="504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1400" dirty="0" smtClean="0"/>
              <a:t>Отдел обеспечения системы менеджмента</a:t>
            </a:r>
            <a:endParaRPr lang="ru-RU" sz="1400" dirty="0"/>
          </a:p>
        </p:txBody>
      </p:sp>
      <p:sp>
        <p:nvSpPr>
          <p:cNvPr id="22" name="Двойная стрелка вверх/вниз 21"/>
          <p:cNvSpPr/>
          <p:nvPr/>
        </p:nvSpPr>
        <p:spPr>
          <a:xfrm>
            <a:off x="4523583" y="2600928"/>
            <a:ext cx="120862" cy="180000"/>
          </a:xfrm>
          <a:prstGeom prst="up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Двойная стрелка вверх/вниз 24"/>
          <p:cNvSpPr/>
          <p:nvPr/>
        </p:nvSpPr>
        <p:spPr>
          <a:xfrm>
            <a:off x="6347713" y="2601304"/>
            <a:ext cx="120862" cy="180000"/>
          </a:xfrm>
          <a:prstGeom prst="up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Двойная стрелка вверх/вниз 25"/>
          <p:cNvSpPr/>
          <p:nvPr/>
        </p:nvSpPr>
        <p:spPr>
          <a:xfrm>
            <a:off x="7752960" y="2581398"/>
            <a:ext cx="120862" cy="180000"/>
          </a:xfrm>
          <a:prstGeom prst="up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Двойная стрелка вверх/вниз 26"/>
          <p:cNvSpPr/>
          <p:nvPr/>
        </p:nvSpPr>
        <p:spPr>
          <a:xfrm>
            <a:off x="2675305" y="2579431"/>
            <a:ext cx="120862" cy="180000"/>
          </a:xfrm>
          <a:prstGeom prst="up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Двойная стрелка вверх/вниз 27"/>
          <p:cNvSpPr/>
          <p:nvPr/>
        </p:nvSpPr>
        <p:spPr>
          <a:xfrm>
            <a:off x="1102706" y="2601304"/>
            <a:ext cx="120862" cy="180000"/>
          </a:xfrm>
          <a:prstGeom prst="up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Двойная стрелка вверх/вниз 28"/>
          <p:cNvSpPr/>
          <p:nvPr/>
        </p:nvSpPr>
        <p:spPr>
          <a:xfrm>
            <a:off x="4530904" y="6201328"/>
            <a:ext cx="120862" cy="180000"/>
          </a:xfrm>
          <a:prstGeom prst="up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Двойная стрелка влево/вправо 22"/>
          <p:cNvSpPr/>
          <p:nvPr/>
        </p:nvSpPr>
        <p:spPr>
          <a:xfrm>
            <a:off x="3131840" y="3599220"/>
            <a:ext cx="527790" cy="117812"/>
          </a:xfrm>
          <a:prstGeom prst="left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Двойная стрелка влево/вправо 31"/>
          <p:cNvSpPr/>
          <p:nvPr/>
        </p:nvSpPr>
        <p:spPr>
          <a:xfrm>
            <a:off x="3126210" y="4396195"/>
            <a:ext cx="527790" cy="117812"/>
          </a:xfrm>
          <a:prstGeom prst="left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низ 30"/>
          <p:cNvSpPr/>
          <p:nvPr/>
        </p:nvSpPr>
        <p:spPr>
          <a:xfrm>
            <a:off x="2123728" y="4045785"/>
            <a:ext cx="144016" cy="175304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Двойная стрелка влево/вправо 32"/>
          <p:cNvSpPr/>
          <p:nvPr/>
        </p:nvSpPr>
        <p:spPr>
          <a:xfrm>
            <a:off x="5520766" y="3560477"/>
            <a:ext cx="527790" cy="117812"/>
          </a:xfrm>
          <a:prstGeom prst="left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2195736" y="4077072"/>
            <a:ext cx="504056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Стрелка вниз 33"/>
          <p:cNvSpPr/>
          <p:nvPr/>
        </p:nvSpPr>
        <p:spPr>
          <a:xfrm>
            <a:off x="4499992" y="3861048"/>
            <a:ext cx="144016" cy="347680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 вниз 34"/>
          <p:cNvSpPr/>
          <p:nvPr/>
        </p:nvSpPr>
        <p:spPr>
          <a:xfrm>
            <a:off x="7165464" y="4077072"/>
            <a:ext cx="144016" cy="175304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трелка вниз 35"/>
          <p:cNvSpPr/>
          <p:nvPr/>
        </p:nvSpPr>
        <p:spPr>
          <a:xfrm>
            <a:off x="2135064" y="4725144"/>
            <a:ext cx="132680" cy="282216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трелка вниз 36"/>
          <p:cNvSpPr/>
          <p:nvPr/>
        </p:nvSpPr>
        <p:spPr>
          <a:xfrm>
            <a:off x="4523583" y="4736436"/>
            <a:ext cx="120425" cy="236315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804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>
                <a:solidFill>
                  <a:srgbClr val="4D4D4D"/>
                </a:solidFill>
              </a:rPr>
              <a:t>Реестр НСА РБ:</a:t>
            </a:r>
            <a:endParaRPr lang="ru-RU" dirty="0">
              <a:solidFill>
                <a:srgbClr val="4D4D4D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12776"/>
            <a:ext cx="6995120" cy="5373216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Органов по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сертификации: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ru-RU" dirty="0" smtClean="0"/>
              <a:t>органов </a:t>
            </a:r>
            <a:r>
              <a:rPr lang="ru-RU" dirty="0"/>
              <a:t>по сертификации продукции, процессов и услуг – </a:t>
            </a:r>
            <a:r>
              <a:rPr lang="ru-RU" sz="3400" b="1" dirty="0">
                <a:solidFill>
                  <a:schemeClr val="accent2">
                    <a:lumMod val="75000"/>
                  </a:schemeClr>
                </a:solidFill>
              </a:rPr>
              <a:t>69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ru-RU" dirty="0"/>
              <a:t>органов по сертификации </a:t>
            </a:r>
            <a:r>
              <a:rPr lang="ru-RU" dirty="0" smtClean="0"/>
              <a:t>систем</a:t>
            </a:r>
            <a:r>
              <a:rPr lang="en-US" dirty="0" smtClean="0"/>
              <a:t> </a:t>
            </a:r>
            <a:r>
              <a:rPr lang="ru-RU" dirty="0" smtClean="0"/>
              <a:t>менеджмента </a:t>
            </a:r>
            <a:r>
              <a:rPr lang="ru-RU" dirty="0"/>
              <a:t>– </a:t>
            </a:r>
            <a:r>
              <a:rPr lang="ru-RU" sz="3400" b="1" dirty="0">
                <a:solidFill>
                  <a:schemeClr val="accent2">
                    <a:lumMod val="75000"/>
                  </a:schemeClr>
                </a:solidFill>
              </a:rPr>
              <a:t>37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ru-RU" dirty="0"/>
              <a:t>органов по сертификации персонала – </a:t>
            </a:r>
            <a:r>
              <a:rPr lang="ru-RU" sz="3400" b="1" dirty="0">
                <a:solidFill>
                  <a:schemeClr val="accent2">
                    <a:lumMod val="75000"/>
                  </a:schemeClr>
                </a:solidFill>
              </a:rPr>
              <a:t>6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Лабораторий: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ru-RU" dirty="0"/>
              <a:t>испытательных лабораторий – </a:t>
            </a:r>
            <a:r>
              <a:rPr lang="ru-RU" sz="3400" b="1" dirty="0">
                <a:solidFill>
                  <a:schemeClr val="accent2">
                    <a:lumMod val="75000"/>
                  </a:schemeClr>
                </a:solidFill>
              </a:rPr>
              <a:t>2 </a:t>
            </a:r>
            <a:r>
              <a:rPr lang="ru-RU" sz="3400" b="1" dirty="0" smtClean="0">
                <a:solidFill>
                  <a:schemeClr val="accent2">
                    <a:lumMod val="75000"/>
                  </a:schemeClr>
                </a:solidFill>
              </a:rPr>
              <a:t>849</a:t>
            </a:r>
            <a:endParaRPr lang="ru-RU" sz="3400" b="1" dirty="0">
              <a:solidFill>
                <a:schemeClr val="accent2">
                  <a:lumMod val="75000"/>
                </a:schemeClr>
              </a:solidFill>
            </a:endParaRPr>
          </a:p>
          <a:p>
            <a:pPr lvl="1">
              <a:buFont typeface="Wingdings" panose="05000000000000000000" pitchFamily="2" charset="2"/>
              <a:buChar char="q"/>
            </a:pPr>
            <a:r>
              <a:rPr lang="ru-RU" dirty="0"/>
              <a:t>калибровочных лабораторий </a:t>
            </a:r>
            <a:r>
              <a:rPr lang="ru-RU" dirty="0" smtClean="0"/>
              <a:t>– </a:t>
            </a:r>
            <a:r>
              <a:rPr lang="ru-RU" sz="3400" b="1" dirty="0">
                <a:solidFill>
                  <a:schemeClr val="accent2">
                    <a:lumMod val="75000"/>
                  </a:schemeClr>
                </a:solidFill>
              </a:rPr>
              <a:t>51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ru-RU" dirty="0"/>
              <a:t>поверочных лабораторий – </a:t>
            </a:r>
            <a:r>
              <a:rPr lang="ru-RU" sz="3400" b="1" dirty="0">
                <a:solidFill>
                  <a:schemeClr val="accent2">
                    <a:lumMod val="75000"/>
                  </a:schemeClr>
                </a:solidFill>
              </a:rPr>
              <a:t>200</a:t>
            </a:r>
          </a:p>
          <a:p>
            <a:pPr marL="0" indent="0">
              <a:buNone/>
            </a:pPr>
            <a:endParaRPr lang="ru-RU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Инспекционных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органов – 1</a:t>
            </a:r>
          </a:p>
          <a:p>
            <a:pPr marL="0" indent="0">
              <a:buNone/>
            </a:pPr>
            <a:endParaRPr lang="ru-RU" sz="2300" b="1" dirty="0" smtClean="0"/>
          </a:p>
          <a:p>
            <a:pPr marL="0" indent="0">
              <a:buNone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Экспертов по аккредитации – 749: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ru-RU" dirty="0"/>
              <a:t>штатных – </a:t>
            </a:r>
            <a:r>
              <a:rPr lang="ru-RU" sz="3400" b="1" dirty="0">
                <a:solidFill>
                  <a:schemeClr val="accent2">
                    <a:lumMod val="75000"/>
                  </a:schemeClr>
                </a:solidFill>
              </a:rPr>
              <a:t>65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ru-RU" dirty="0"/>
              <a:t>привлекаемых (технических) –  </a:t>
            </a:r>
            <a:r>
              <a:rPr lang="ru-RU" sz="3400" b="1" dirty="0">
                <a:solidFill>
                  <a:schemeClr val="accent2">
                    <a:lumMod val="75000"/>
                  </a:schemeClr>
                </a:solidFill>
              </a:rPr>
              <a:t>684</a:t>
            </a:r>
            <a:r>
              <a:rPr lang="ru-RU" dirty="0" smtClean="0"/>
              <a:t>, </a:t>
            </a:r>
            <a:r>
              <a:rPr lang="ru-RU" dirty="0"/>
              <a:t>из них:</a:t>
            </a:r>
          </a:p>
          <a:p>
            <a:pPr lvl="2"/>
            <a:r>
              <a:rPr lang="ru-RU" sz="3400" b="1" dirty="0">
                <a:solidFill>
                  <a:schemeClr val="accent2">
                    <a:lumMod val="75000"/>
                  </a:schemeClr>
                </a:solidFill>
              </a:rPr>
              <a:t>500</a:t>
            </a:r>
            <a:r>
              <a:rPr lang="ru-RU" dirty="0"/>
              <a:t> – для оценки лабораторий</a:t>
            </a:r>
          </a:p>
          <a:p>
            <a:pPr lvl="2"/>
            <a:r>
              <a:rPr lang="ru-RU" sz="3400" b="1" dirty="0">
                <a:solidFill>
                  <a:schemeClr val="accent2">
                    <a:lumMod val="75000"/>
                  </a:schemeClr>
                </a:solidFill>
              </a:rPr>
              <a:t>184</a:t>
            </a:r>
            <a:r>
              <a:rPr lang="ru-RU" dirty="0" smtClean="0"/>
              <a:t> </a:t>
            </a:r>
            <a:r>
              <a:rPr lang="ru-RU" dirty="0"/>
              <a:t>– для оценки органов по </a:t>
            </a:r>
            <a:r>
              <a:rPr lang="ru-RU" dirty="0" smtClean="0"/>
              <a:t>сертификации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4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876256" y="2996952"/>
            <a:ext cx="18902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СТБ ISO/IEC </a:t>
            </a:r>
            <a:r>
              <a:rPr lang="ru-RU" b="1" dirty="0"/>
              <a:t>17025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76256" y="3644558"/>
            <a:ext cx="10887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СТБ </a:t>
            </a:r>
            <a:r>
              <a:rPr lang="ru-RU" b="1" dirty="0"/>
              <a:t>941.3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876256" y="3334018"/>
            <a:ext cx="18902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СТБ ISO/IEC </a:t>
            </a:r>
            <a:r>
              <a:rPr lang="ru-RU" b="1" dirty="0"/>
              <a:t>17025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876256" y="1691516"/>
            <a:ext cx="21602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4D4D4D"/>
                </a:solidFill>
              </a:rPr>
              <a:t>ГОСТ</a:t>
            </a:r>
            <a:r>
              <a:rPr lang="ru-RU" dirty="0">
                <a:solidFill>
                  <a:srgbClr val="4D4D4D"/>
                </a:solidFill>
              </a:rPr>
              <a:t> ISO/IEC </a:t>
            </a:r>
            <a:r>
              <a:rPr lang="ru-RU" b="1" dirty="0" smtClean="0">
                <a:solidFill>
                  <a:srgbClr val="4D4D4D"/>
                </a:solidFill>
              </a:rPr>
              <a:t>17065</a:t>
            </a:r>
            <a:endParaRPr lang="ru-RU" b="1" dirty="0">
              <a:solidFill>
                <a:srgbClr val="4D4D4D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916495" y="4293096"/>
            <a:ext cx="20797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4D4D4D"/>
                </a:solidFill>
              </a:rPr>
              <a:t>ГОСТ</a:t>
            </a:r>
            <a:r>
              <a:rPr lang="ru-RU" dirty="0" smtClean="0">
                <a:solidFill>
                  <a:srgbClr val="4D4D4D"/>
                </a:solidFill>
              </a:rPr>
              <a:t> </a:t>
            </a:r>
            <a:r>
              <a:rPr lang="ru-RU" dirty="0">
                <a:solidFill>
                  <a:srgbClr val="4D4D4D"/>
                </a:solidFill>
              </a:rPr>
              <a:t>ISO/IEC </a:t>
            </a:r>
            <a:r>
              <a:rPr lang="ru-RU" b="1" dirty="0">
                <a:solidFill>
                  <a:srgbClr val="4D4D4D"/>
                </a:solidFill>
              </a:rPr>
              <a:t>17020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876256" y="1988840"/>
            <a:ext cx="20281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4D4D4D"/>
                </a:solidFill>
              </a:rPr>
              <a:t>ГОСТ</a:t>
            </a:r>
            <a:r>
              <a:rPr lang="ru-RU" dirty="0">
                <a:solidFill>
                  <a:srgbClr val="4D4D4D"/>
                </a:solidFill>
              </a:rPr>
              <a:t> ISO/IEC </a:t>
            </a:r>
            <a:r>
              <a:rPr lang="ru-RU" b="1" dirty="0" smtClean="0">
                <a:solidFill>
                  <a:srgbClr val="4D4D4D"/>
                </a:solidFill>
              </a:rPr>
              <a:t>17021</a:t>
            </a:r>
            <a:endParaRPr lang="ru-RU" dirty="0">
              <a:solidFill>
                <a:srgbClr val="4D4D4D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76255" y="2311673"/>
            <a:ext cx="20281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4D4D4D"/>
                </a:solidFill>
              </a:rPr>
              <a:t>ГОСТ</a:t>
            </a:r>
            <a:r>
              <a:rPr lang="ru-RU" dirty="0">
                <a:solidFill>
                  <a:srgbClr val="4D4D4D"/>
                </a:solidFill>
              </a:rPr>
              <a:t> ISO/IEC </a:t>
            </a:r>
            <a:r>
              <a:rPr lang="ru-RU" b="1" dirty="0">
                <a:solidFill>
                  <a:srgbClr val="4D4D4D"/>
                </a:solidFill>
              </a:rPr>
              <a:t>17024</a:t>
            </a:r>
            <a:endParaRPr lang="ru-RU" dirty="0">
              <a:solidFill>
                <a:srgbClr val="4D4D4D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6588224" y="1985432"/>
            <a:ext cx="328271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5796136" y="2311673"/>
            <a:ext cx="1120359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4788024" y="2636912"/>
            <a:ext cx="2088232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4499992" y="3181618"/>
            <a:ext cx="2304256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4238861" y="3522124"/>
            <a:ext cx="2513498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4048708" y="3863144"/>
            <a:ext cx="2703651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3436198" y="4477762"/>
            <a:ext cx="336805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081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238486"/>
            <a:ext cx="7632848" cy="4593122"/>
          </a:xfrm>
        </p:spPr>
        <p:txBody>
          <a:bodyPr>
            <a:noAutofit/>
          </a:bodyPr>
          <a:lstStyle/>
          <a:p>
            <a:pPr marL="571500" indent="-571500">
              <a:spcAft>
                <a:spcPts val="1200"/>
              </a:spcAft>
              <a:buFont typeface="+mj-lt"/>
              <a:buAutoNum type="romanUcPeriod"/>
            </a:pPr>
            <a:r>
              <a:rPr lang="ru-RU" sz="2600" dirty="0" smtClean="0"/>
              <a:t>Гармонизация законодательства РБ, процедур и критериев аккредитации в  соответствии с международными требованиями</a:t>
            </a:r>
          </a:p>
          <a:p>
            <a:pPr marL="571500" indent="-571500">
              <a:spcAft>
                <a:spcPts val="1200"/>
              </a:spcAft>
              <a:buFont typeface="+mj-lt"/>
              <a:buAutoNum type="romanUcPeriod"/>
            </a:pPr>
            <a:r>
              <a:rPr lang="ru-RU" sz="2600" dirty="0" smtClean="0"/>
              <a:t>Обеспечение </a:t>
            </a:r>
            <a:r>
              <a:rPr lang="ru-RU" sz="2600" dirty="0"/>
              <a:t>компетентности </a:t>
            </a:r>
            <a:r>
              <a:rPr lang="ru-RU" sz="2600" dirty="0" smtClean="0"/>
              <a:t>экспертов по аккредитации</a:t>
            </a:r>
          </a:p>
          <a:p>
            <a:pPr marL="571500" indent="-571500">
              <a:spcAft>
                <a:spcPts val="1200"/>
              </a:spcAft>
              <a:buFont typeface="+mj-lt"/>
              <a:buAutoNum type="romanUcPeriod"/>
            </a:pPr>
            <a:r>
              <a:rPr lang="ru-RU" sz="2600" dirty="0" smtClean="0"/>
              <a:t>Обеспечение компетентности аккредитованных ООС</a:t>
            </a:r>
            <a:endParaRPr lang="ru-RU" sz="2600" dirty="0"/>
          </a:p>
        </p:txBody>
      </p:sp>
      <p:sp>
        <p:nvSpPr>
          <p:cNvPr id="4" name="Заголовок 3"/>
          <p:cNvSpPr txBox="1">
            <a:spLocks/>
          </p:cNvSpPr>
          <p:nvPr/>
        </p:nvSpPr>
        <p:spPr>
          <a:xfrm>
            <a:off x="285720" y="243805"/>
            <a:ext cx="8572560" cy="138499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rgbClr val="4D4D4D"/>
                </a:solidFill>
              </a:rPr>
              <a:t>Основные направления деятельности БГЦА с целью присоединения к </a:t>
            </a:r>
            <a:r>
              <a:rPr lang="ru-RU" sz="2800" b="1" dirty="0" smtClean="0">
                <a:solidFill>
                  <a:srgbClr val="4D4D4D"/>
                </a:solidFill>
              </a:rPr>
              <a:t>Соглашениям </a:t>
            </a:r>
            <a:r>
              <a:rPr lang="ru-RU" sz="2800" b="1" dirty="0">
                <a:solidFill>
                  <a:srgbClr val="4D4D4D"/>
                </a:solidFill>
              </a:rPr>
              <a:t>о </a:t>
            </a:r>
            <a:r>
              <a:rPr lang="ru-RU" sz="2800" b="1" dirty="0" smtClean="0">
                <a:solidFill>
                  <a:srgbClr val="4D4D4D"/>
                </a:solidFill>
              </a:rPr>
              <a:t>признании </a:t>
            </a:r>
            <a:endParaRPr lang="en-US" sz="2800" b="1" dirty="0" smtClean="0">
              <a:solidFill>
                <a:srgbClr val="4D4D4D"/>
              </a:solidFill>
            </a:endParaRPr>
          </a:p>
          <a:p>
            <a:r>
              <a:rPr lang="en-US" sz="2800" b="1" dirty="0" smtClean="0">
                <a:solidFill>
                  <a:srgbClr val="4D4D4D"/>
                </a:solidFill>
              </a:rPr>
              <a:t>EA, ILAC, IAF</a:t>
            </a:r>
            <a:r>
              <a:rPr lang="ru-RU" sz="2800" b="1" dirty="0" smtClean="0">
                <a:solidFill>
                  <a:srgbClr val="4D4D4D"/>
                </a:solidFill>
              </a:rPr>
              <a:t> </a:t>
            </a:r>
            <a:endParaRPr lang="ru-RU" sz="2800" b="1" dirty="0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701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 txBox="1">
            <a:spLocks noGrp="1"/>
          </p:cNvSpPr>
          <p:nvPr>
            <p:ph type="title"/>
          </p:nvPr>
        </p:nvSpPr>
        <p:spPr>
          <a:xfrm>
            <a:off x="467544" y="490275"/>
            <a:ext cx="8229600" cy="68400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/>
              <a:t>Совершенствование нормативно-правовой базы</a:t>
            </a: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895250316"/>
              </p:ext>
            </p:extLst>
          </p:nvPr>
        </p:nvGraphicFramePr>
        <p:xfrm>
          <a:off x="1524000" y="1397000"/>
          <a:ext cx="6936432" cy="5056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7" name="Прямая соединительная линия 6"/>
          <p:cNvCxnSpPr/>
          <p:nvPr/>
        </p:nvCxnSpPr>
        <p:spPr>
          <a:xfrm>
            <a:off x="3275856" y="6237312"/>
            <a:ext cx="1800200" cy="0"/>
          </a:xfrm>
          <a:prstGeom prst="line">
            <a:avLst/>
          </a:prstGeom>
          <a:ln w="41275" cmpd="sng">
            <a:prstDash val="dash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7204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5882" y="332656"/>
            <a:ext cx="8229600" cy="936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dirty="0" smtClean="0"/>
              <a:t>Совершенствование СМ 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9361" y="1259861"/>
            <a:ext cx="8229600" cy="4459733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7" name="Блок-схема: несколько документов 6"/>
          <p:cNvSpPr/>
          <p:nvPr/>
        </p:nvSpPr>
        <p:spPr>
          <a:xfrm>
            <a:off x="5461064" y="1484785"/>
            <a:ext cx="3168352" cy="5008290"/>
          </a:xfrm>
          <a:prstGeom prst="flowChartMultidocumen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latin typeface="Century Gothic" panose="020B0502020202020204" pitchFamily="34" charset="0"/>
              </a:rPr>
              <a:t>Система менеджмента БГЦА (42 </a:t>
            </a:r>
            <a:r>
              <a:rPr lang="ru-RU" sz="1600" b="1" dirty="0" smtClean="0">
                <a:latin typeface="Century Gothic" panose="020B0502020202020204" pitchFamily="34" charset="0"/>
              </a:rPr>
              <a:t>документа </a:t>
            </a:r>
          </a:p>
          <a:p>
            <a:pPr algn="ctr"/>
            <a:r>
              <a:rPr lang="ru-RU" sz="1600" b="1" dirty="0" smtClean="0">
                <a:latin typeface="Century Gothic" panose="020B0502020202020204" pitchFamily="34" charset="0"/>
              </a:rPr>
              <a:t>и более 100 форм документов):</a:t>
            </a:r>
            <a:endParaRPr lang="ru-RU" sz="1600" b="1" dirty="0">
              <a:latin typeface="Century Gothic" panose="020B0502020202020204" pitchFamily="34" charset="0"/>
            </a:endParaRPr>
          </a:p>
          <a:p>
            <a:pPr algn="ctr"/>
            <a:endParaRPr lang="ru-RU" sz="1100" b="1" dirty="0"/>
          </a:p>
          <a:p>
            <a:pPr marL="355600" indent="-355600">
              <a:buFont typeface="Wingdings" panose="05000000000000000000" pitchFamily="2" charset="2"/>
              <a:buChar char="q"/>
            </a:pPr>
            <a:r>
              <a:rPr lang="ru-RU" dirty="0"/>
              <a:t>Политики</a:t>
            </a:r>
          </a:p>
          <a:p>
            <a:pPr marL="355600" indent="-355600">
              <a:buFont typeface="Wingdings" panose="05000000000000000000" pitchFamily="2" charset="2"/>
              <a:buChar char="q"/>
            </a:pPr>
            <a:r>
              <a:rPr lang="ru-RU" dirty="0"/>
              <a:t>Положения</a:t>
            </a:r>
          </a:p>
          <a:p>
            <a:pPr marL="355600" indent="-355600">
              <a:buFont typeface="Wingdings" panose="05000000000000000000" pitchFamily="2" charset="2"/>
              <a:buChar char="q"/>
            </a:pPr>
            <a:r>
              <a:rPr lang="ru-RU" dirty="0"/>
              <a:t>Руководство по качеству</a:t>
            </a:r>
          </a:p>
          <a:p>
            <a:pPr marL="355600" indent="-355600">
              <a:buFont typeface="Wingdings" panose="05000000000000000000" pitchFamily="2" charset="2"/>
              <a:buChar char="q"/>
            </a:pPr>
            <a:r>
              <a:rPr lang="ru-RU" dirty="0"/>
              <a:t>Документированные процедуры</a:t>
            </a:r>
          </a:p>
          <a:p>
            <a:pPr marL="355600" indent="-355600">
              <a:buFont typeface="Wingdings" panose="05000000000000000000" pitchFamily="2" charset="2"/>
              <a:buChar char="q"/>
            </a:pPr>
            <a:r>
              <a:rPr lang="ru-RU" dirty="0"/>
              <a:t>Рабочие </a:t>
            </a:r>
            <a:r>
              <a:rPr lang="ru-RU" dirty="0" smtClean="0"/>
              <a:t>инструкции</a:t>
            </a:r>
          </a:p>
          <a:p>
            <a:pPr marL="355600" indent="-355600">
              <a:buFont typeface="Wingdings" panose="05000000000000000000" pitchFamily="2" charset="2"/>
              <a:buChar char="q"/>
            </a:pPr>
            <a:r>
              <a:rPr lang="ru-RU" dirty="0" smtClean="0"/>
              <a:t>Формы для записей</a:t>
            </a:r>
            <a:endParaRPr lang="ru-RU" dirty="0"/>
          </a:p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58487" y="2062545"/>
            <a:ext cx="2646993" cy="68400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r>
              <a:rPr lang="ru-RU" sz="2000" dirty="0" smtClean="0"/>
              <a:t>Анализ результативности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49361" y="4391363"/>
            <a:ext cx="2646993" cy="68400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r>
              <a:rPr lang="ru-RU" sz="2000" dirty="0" smtClean="0"/>
              <a:t>Внутренние аудиты </a:t>
            </a:r>
          </a:p>
          <a:p>
            <a:r>
              <a:rPr lang="ru-RU" sz="2000" dirty="0" smtClean="0"/>
              <a:t>(5 аудитов СМ)</a:t>
            </a:r>
            <a:endParaRPr lang="ru-RU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558487" y="3159516"/>
            <a:ext cx="2646993" cy="70788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r>
              <a:rPr lang="ru-RU" sz="2000" dirty="0" smtClean="0"/>
              <a:t>Анализ рисков беспристрастности</a:t>
            </a:r>
            <a:endParaRPr lang="ru-RU" sz="2000" dirty="0"/>
          </a:p>
        </p:txBody>
      </p:sp>
      <p:sp>
        <p:nvSpPr>
          <p:cNvPr id="13" name="Штриховая стрелка вправо 12"/>
          <p:cNvSpPr/>
          <p:nvPr/>
        </p:nvSpPr>
        <p:spPr>
          <a:xfrm>
            <a:off x="3629766" y="2287791"/>
            <a:ext cx="1584176" cy="413464"/>
          </a:xfrm>
          <a:prstGeom prst="stripedRightArrow">
            <a:avLst/>
          </a:prstGeom>
          <a:solidFill>
            <a:schemeClr val="tx1">
              <a:lumMod val="60000"/>
              <a:lumOff val="40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Штриховая стрелка вправо 13"/>
          <p:cNvSpPr/>
          <p:nvPr/>
        </p:nvSpPr>
        <p:spPr>
          <a:xfrm>
            <a:off x="3580706" y="3513459"/>
            <a:ext cx="1584176" cy="394033"/>
          </a:xfrm>
          <a:prstGeom prst="stripedRightArrow">
            <a:avLst/>
          </a:prstGeom>
          <a:solidFill>
            <a:schemeClr val="tx1">
              <a:lumMod val="60000"/>
              <a:lumOff val="40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Штриховая стрелка вправо 14"/>
          <p:cNvSpPr/>
          <p:nvPr/>
        </p:nvSpPr>
        <p:spPr>
          <a:xfrm>
            <a:off x="3592642" y="4733363"/>
            <a:ext cx="1584176" cy="360040"/>
          </a:xfrm>
          <a:prstGeom prst="stripedRightArrow">
            <a:avLst/>
          </a:prstGeom>
          <a:solidFill>
            <a:schemeClr val="tx1">
              <a:lumMod val="60000"/>
              <a:lumOff val="40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565218" y="4297306"/>
            <a:ext cx="1844232" cy="430887"/>
          </a:xfrm>
          <a:prstGeom prst="rect">
            <a:avLst/>
          </a:prstGeom>
          <a:noFill/>
          <a:ln w="12700">
            <a:noFill/>
          </a:ln>
        </p:spPr>
        <p:txBody>
          <a:bodyPr wrap="square" lIns="0" tIns="0" rIns="0" bIns="0" rtlCol="0" anchor="ctr" anchorCtr="1">
            <a:spAutoFit/>
          </a:bodyPr>
          <a:lstStyle/>
          <a:p>
            <a:r>
              <a:rPr lang="ru-RU" sz="1400" dirty="0" smtClean="0"/>
              <a:t>Поддержание СМ  </a:t>
            </a:r>
            <a:r>
              <a:rPr lang="ru-RU" sz="1400" dirty="0"/>
              <a:t>в актуальном состоянии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572322" y="3082572"/>
            <a:ext cx="1592560" cy="430887"/>
          </a:xfrm>
          <a:prstGeom prst="rect">
            <a:avLst/>
          </a:prstGeom>
          <a:noFill/>
          <a:ln w="12700">
            <a:noFill/>
          </a:ln>
        </p:spPr>
        <p:txBody>
          <a:bodyPr wrap="square" lIns="0" tIns="0" rIns="0" bIns="0" rtlCol="0" anchor="ctr" anchorCtr="1">
            <a:spAutoFit/>
          </a:bodyPr>
          <a:lstStyle/>
          <a:p>
            <a:r>
              <a:rPr lang="ru-RU" sz="1400" dirty="0" smtClean="0"/>
              <a:t>Обеспечение беспристрастности</a:t>
            </a:r>
            <a:endParaRPr lang="ru-RU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3544010" y="2084648"/>
            <a:ext cx="1592560" cy="215444"/>
          </a:xfrm>
          <a:prstGeom prst="rect">
            <a:avLst/>
          </a:prstGeom>
          <a:noFill/>
          <a:ln w="12700">
            <a:noFill/>
          </a:ln>
        </p:spPr>
        <p:txBody>
          <a:bodyPr wrap="square" lIns="0" tIns="0" rIns="0" bIns="0" rtlCol="0" anchor="ctr" anchorCtr="1">
            <a:spAutoFit/>
          </a:bodyPr>
          <a:lstStyle/>
          <a:p>
            <a:r>
              <a:rPr lang="ru-RU" sz="1400" dirty="0" smtClean="0"/>
              <a:t>Поиск улучшений</a:t>
            </a:r>
            <a:endParaRPr lang="ru-RU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549362" y="5568057"/>
            <a:ext cx="2646993" cy="70788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r>
              <a:rPr lang="ru-RU" sz="2000" dirty="0" smtClean="0"/>
              <a:t>Обратная связь </a:t>
            </a:r>
            <a:r>
              <a:rPr lang="ru-RU" sz="2000" dirty="0"/>
              <a:t> </a:t>
            </a:r>
            <a:r>
              <a:rPr lang="ru-RU" sz="2000" dirty="0" smtClean="0"/>
              <a:t>с заказчиками</a:t>
            </a:r>
          </a:p>
        </p:txBody>
      </p:sp>
      <p:sp>
        <p:nvSpPr>
          <p:cNvPr id="20" name="Штриховая стрелка вправо 19"/>
          <p:cNvSpPr/>
          <p:nvPr/>
        </p:nvSpPr>
        <p:spPr>
          <a:xfrm>
            <a:off x="3605502" y="5832877"/>
            <a:ext cx="1559380" cy="350748"/>
          </a:xfrm>
          <a:prstGeom prst="stripedRightArrow">
            <a:avLst/>
          </a:prstGeom>
          <a:solidFill>
            <a:schemeClr val="tx1">
              <a:lumMod val="60000"/>
              <a:lumOff val="40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3563938" y="5574501"/>
            <a:ext cx="1592560" cy="215444"/>
          </a:xfrm>
          <a:prstGeom prst="rect">
            <a:avLst/>
          </a:prstGeom>
          <a:noFill/>
          <a:ln w="12700">
            <a:noFill/>
          </a:ln>
        </p:spPr>
        <p:txBody>
          <a:bodyPr wrap="square" lIns="0" tIns="0" rIns="0" bIns="0" rtlCol="0" anchor="ctr" anchorCtr="1">
            <a:spAutoFit/>
          </a:bodyPr>
          <a:lstStyle/>
          <a:p>
            <a:r>
              <a:rPr lang="ru-RU" sz="1400" dirty="0" smtClean="0"/>
              <a:t>Поиск улучшений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6697996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72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4D4D4D"/>
                </a:solidFill>
              </a:rPr>
              <a:t>V </a:t>
            </a:r>
            <a:r>
              <a:rPr lang="ru-RU" sz="4000" dirty="0" smtClean="0">
                <a:solidFill>
                  <a:srgbClr val="4D4D4D"/>
                </a:solidFill>
              </a:rPr>
              <a:t>заседание Совета по аккредитации</a:t>
            </a:r>
            <a:endParaRPr lang="ru-RU" sz="4000" dirty="0">
              <a:solidFill>
                <a:srgbClr val="4D4D4D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600200"/>
            <a:ext cx="7931224" cy="4525963"/>
          </a:xfrm>
        </p:spPr>
        <p:txBody>
          <a:bodyPr>
            <a:normAutofit fontScale="92500" lnSpcReduction="10000"/>
          </a:bodyPr>
          <a:lstStyle/>
          <a:p>
            <a:pPr marL="536575" indent="-536575">
              <a:buFont typeface="Wingdings" panose="05000000000000000000" pitchFamily="2" charset="2"/>
              <a:buChar char="§"/>
            </a:pPr>
            <a:r>
              <a:rPr lang="ru-RU" dirty="0" smtClean="0"/>
              <a:t>отчет за 2014 и план работ на 2015</a:t>
            </a:r>
          </a:p>
          <a:p>
            <a:pPr marL="536575" indent="-536575">
              <a:buFont typeface="Wingdings" panose="05000000000000000000" pitchFamily="2" charset="2"/>
              <a:buChar char="§"/>
            </a:pPr>
            <a:r>
              <a:rPr lang="ru-RU" dirty="0" smtClean="0"/>
              <a:t>утверждение Положений (СА, НОА, Соглашение о беспристрастности)</a:t>
            </a:r>
          </a:p>
          <a:p>
            <a:pPr marL="536575" indent="-536575">
              <a:buFont typeface="Wingdings" panose="05000000000000000000" pitchFamily="2" charset="2"/>
              <a:buChar char="§"/>
            </a:pPr>
            <a:r>
              <a:rPr lang="ru-RU" dirty="0" smtClean="0"/>
              <a:t>анализ рисков беспристрастности</a:t>
            </a:r>
          </a:p>
          <a:p>
            <a:pPr marL="536575" indent="-536575">
              <a:buFont typeface="Wingdings" panose="05000000000000000000" pitchFamily="2" charset="2"/>
              <a:buChar char="§"/>
            </a:pPr>
            <a:r>
              <a:rPr lang="ru-RU" dirty="0" smtClean="0"/>
              <a:t>специализированные критерии аккредитации</a:t>
            </a:r>
          </a:p>
          <a:p>
            <a:pPr marL="536575" indent="-536575">
              <a:buFont typeface="Wingdings" panose="05000000000000000000" pitchFamily="2" charset="2"/>
              <a:buChar char="§"/>
            </a:pPr>
            <a:r>
              <a:rPr lang="ru-RU" dirty="0" smtClean="0"/>
              <a:t>политики БГЦА по прослеживаемости, участию в </a:t>
            </a:r>
            <a:r>
              <a:rPr lang="en-US" dirty="0" smtClean="0"/>
              <a:t>PT</a:t>
            </a:r>
          </a:p>
          <a:p>
            <a:pPr marL="536575" indent="-536575">
              <a:buFont typeface="Wingdings" panose="05000000000000000000" pitchFamily="2" charset="2"/>
              <a:buChar char="§"/>
            </a:pPr>
            <a:r>
              <a:rPr lang="ru-RU" dirty="0" smtClean="0"/>
              <a:t> график заседания технических комитетов на 2015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2563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solidFill>
                  <a:srgbClr val="4D4D4D"/>
                </a:solidFill>
              </a:rPr>
              <a:t>Технические комитеты</a:t>
            </a:r>
            <a:endParaRPr lang="ru-RU" dirty="0">
              <a:solidFill>
                <a:srgbClr val="4D4D4D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пересмотр составов 8 ТК (2014). Определены сферы </a:t>
            </a:r>
            <a:r>
              <a:rPr lang="ru-RU" sz="2800" dirty="0"/>
              <a:t>деятельности </a:t>
            </a:r>
            <a:endParaRPr lang="ru-RU" sz="2800" dirty="0" smtClean="0"/>
          </a:p>
          <a:p>
            <a:r>
              <a:rPr lang="ru-RU" sz="2800" dirty="0" smtClean="0"/>
              <a:t>подтверждение </a:t>
            </a:r>
            <a:r>
              <a:rPr lang="ru-RU" sz="2800" dirty="0"/>
              <a:t>технической компетентности </a:t>
            </a:r>
            <a:r>
              <a:rPr lang="ru-RU" sz="2800" dirty="0" smtClean="0"/>
              <a:t>технических оценщиков</a:t>
            </a:r>
            <a:endParaRPr lang="ru-RU" sz="2800" dirty="0"/>
          </a:p>
          <a:p>
            <a:r>
              <a:rPr lang="ru-RU" sz="2800" dirty="0" smtClean="0"/>
              <a:t>участие </a:t>
            </a:r>
            <a:r>
              <a:rPr lang="ru-RU" sz="2800" dirty="0"/>
              <a:t>в разработке специализированных критериев для лабораторий и органов по сертификации по сферам их деятельности с учетом действующего законодательства РБ и документов EA, ILAC, IAF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355638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Мальгина1">
      <a:dk1>
        <a:srgbClr val="393939"/>
      </a:dk1>
      <a:lt1>
        <a:sysClr val="window" lastClr="FFFFFF"/>
      </a:lt1>
      <a:dk2>
        <a:srgbClr val="569283"/>
      </a:dk2>
      <a:lt2>
        <a:srgbClr val="EEECE1"/>
      </a:lt2>
      <a:accent1>
        <a:srgbClr val="8F8D51"/>
      </a:accent1>
      <a:accent2>
        <a:srgbClr val="AA4754"/>
      </a:accent2>
      <a:accent3>
        <a:srgbClr val="91D4D2"/>
      </a:accent3>
      <a:accent4>
        <a:srgbClr val="C4727E"/>
      </a:accent4>
      <a:accent5>
        <a:srgbClr val="4BACC6"/>
      </a:accent5>
      <a:accent6>
        <a:srgbClr val="DEE381"/>
      </a:accent6>
      <a:hlink>
        <a:srgbClr val="7F0032"/>
      </a:hlink>
      <a:folHlink>
        <a:srgbClr val="938953"/>
      </a:folHlink>
    </a:clrScheme>
    <a:fontScheme name="Другая 2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3099</TotalTime>
  <Words>1096</Words>
  <Application>Microsoft Office PowerPoint</Application>
  <PresentationFormat>Экран (4:3)</PresentationFormat>
  <Paragraphs>243</Paragraphs>
  <Slides>14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О работе Белорусского государственного центра аккредитации</vt:lpstr>
      <vt:lpstr>Задачи аккредитации</vt:lpstr>
      <vt:lpstr>Национальная система аккредитации Республики Беларусь</vt:lpstr>
      <vt:lpstr>Реестр НСА РБ:</vt:lpstr>
      <vt:lpstr>Презентация PowerPoint</vt:lpstr>
      <vt:lpstr>Совершенствование нормативно-правовой базы</vt:lpstr>
      <vt:lpstr>Совершенствование СМ </vt:lpstr>
      <vt:lpstr>V заседание Совета по аккредитации</vt:lpstr>
      <vt:lpstr>Технические комитеты</vt:lpstr>
      <vt:lpstr>Эксперты по аккредитации (р.6 СТБ ISO/IEC 17011)</vt:lpstr>
      <vt:lpstr>ЭКСПЕРТЫ ПО АККРЕДИТАЦИИ.  ТЕХНИЧЕСКИЕ ЭКСПЕРТЫ</vt:lpstr>
      <vt:lpstr>Повышение компетентности аккредитованных ООС п.7.1.1 СТБ ISO/IEC 17011</vt:lpstr>
      <vt:lpstr>Сотрудничество с организациями по аккредитации ЕА, ILAC, IAF</vt:lpstr>
      <vt:lpstr>Благодарю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</dc:title>
  <dc:creator>Malgina</dc:creator>
  <cp:lastModifiedBy>Malgina</cp:lastModifiedBy>
  <cp:revision>186</cp:revision>
  <cp:lastPrinted>2015-04-16T09:42:12Z</cp:lastPrinted>
  <dcterms:created xsi:type="dcterms:W3CDTF">2014-05-22T08:39:26Z</dcterms:created>
  <dcterms:modified xsi:type="dcterms:W3CDTF">2015-05-15T09:46:05Z</dcterms:modified>
</cp:coreProperties>
</file>